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3"/>
  </p:notesMasterIdLst>
  <p:sldIdLst>
    <p:sldId id="256" r:id="rId2"/>
    <p:sldId id="257" r:id="rId3"/>
    <p:sldId id="263" r:id="rId4"/>
    <p:sldId id="269" r:id="rId5"/>
    <p:sldId id="259" r:id="rId6"/>
    <p:sldId id="260" r:id="rId7"/>
    <p:sldId id="265" r:id="rId8"/>
    <p:sldId id="270" r:id="rId9"/>
    <p:sldId id="271" r:id="rId10"/>
    <p:sldId id="266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6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88B1-D067-4304-B040-8D9C819189B7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F8533-3911-4AC9-A3F9-D8F95CF8242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8995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635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9286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4325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7995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277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6123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4133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4625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2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8404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8705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24FF93A-669A-4AB7-B583-6C39000488D3}" type="datetimeFigureOut">
              <a:rPr lang="pt-BR" smtClean="0"/>
              <a:pPr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19A37-D059-4D76-9BB8-4252D79FD2E9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3727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647F92C-15F2-476D-B398-DEBEEF431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2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C62F85A-5DB4-4E01-BAEF-2F96178D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4518"/>
            <a:ext cx="4773582" cy="418831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581400" y="1435185"/>
            <a:ext cx="5194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0480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</a:pPr>
            <a:r>
              <a:rPr lang="pt-BR" sz="3200" b="1" dirty="0" smtClean="0">
                <a:latin typeface="Montserrat" pitchFamily="50" charset="0"/>
                <a:sym typeface="Barlow Semi Condensed"/>
              </a:rPr>
              <a:t>Tutorial  para as apresentações orais e de pôsteres no SEMIC e SEMITI 2020</a:t>
            </a:r>
            <a:endParaRPr lang="pt-BR" sz="3200" b="1" dirty="0">
              <a:latin typeface="Montserrat" pitchFamily="50" charset="0"/>
              <a:sym typeface="Barlow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621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C3AD662-6AE4-4822-BD41-752C3C58F279}"/>
              </a:ext>
            </a:extLst>
          </p:cNvPr>
          <p:cNvSpPr txBox="1"/>
          <p:nvPr/>
        </p:nvSpPr>
        <p:spPr>
          <a:xfrm>
            <a:off x="1301857" y="1789454"/>
            <a:ext cx="7485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latin typeface="Arial Narrow" panose="020B0606020202030204" pitchFamily="34" charset="0"/>
              </a:rPr>
              <a:t>Utilize o método que achar mais conveniente para a edição da sua       apresentação e vídeo, mas utilize o  modelo aqui indicado!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EE3EB3B-3154-4F9A-8350-F19C4A29C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000"/>
            <a:ext cx="9144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865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EE3EB3B-3154-4F9A-8350-F19C4A29C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000"/>
            <a:ext cx="9144000" cy="115824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660FA20-1DA9-4AE6-8CA3-849A7901D870}"/>
              </a:ext>
            </a:extLst>
          </p:cNvPr>
          <p:cNvSpPr txBox="1">
            <a:spLocks/>
          </p:cNvSpPr>
          <p:nvPr/>
        </p:nvSpPr>
        <p:spPr>
          <a:xfrm>
            <a:off x="464950" y="514760"/>
            <a:ext cx="7955150" cy="11988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>
                <a:latin typeface="Eras Demi ITC" panose="020B0805030504020804" pitchFamily="34" charset="0"/>
              </a:rPr>
              <a:t>CENTRO DE CIÊNCIAS EXATAS E TECNOLOGIA</a:t>
            </a:r>
            <a:br>
              <a:rPr lang="pt-BR" sz="2800" dirty="0">
                <a:latin typeface="Eras Demi ITC" panose="020B0805030504020804" pitchFamily="34" charset="0"/>
              </a:rPr>
            </a:br>
            <a:r>
              <a:rPr lang="pt-BR" sz="2800" dirty="0">
                <a:latin typeface="Eras Demi ITC" panose="020B0805030504020804" pitchFamily="34" charset="0"/>
              </a:rPr>
              <a:t>Departamento de Matemática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FC09BF39-04BD-46A4-84C1-7EEF1BE125A3}"/>
              </a:ext>
            </a:extLst>
          </p:cNvPr>
          <p:cNvSpPr txBox="1">
            <a:spLocks/>
          </p:cNvSpPr>
          <p:nvPr/>
        </p:nvSpPr>
        <p:spPr>
          <a:xfrm>
            <a:off x="464950" y="1965462"/>
            <a:ext cx="8276094" cy="167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pt-BR" sz="2800" b="1" i="0" u="none" strike="noStrike" baseline="0" dirty="0">
                <a:latin typeface="Arial-BoldMT"/>
              </a:rPr>
              <a:t>TÉCNICA DE MODELAGEM DE SISTEMAS ESPECÍFICA PARA INTERNET DAS COISAS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D8C00CC-4ACA-4DE1-82A1-F6E96B79EFA4}"/>
              </a:ext>
            </a:extLst>
          </p:cNvPr>
          <p:cNvSpPr txBox="1">
            <a:spLocks/>
          </p:cNvSpPr>
          <p:nvPr/>
        </p:nvSpPr>
        <p:spPr>
          <a:xfrm>
            <a:off x="2285346" y="4266656"/>
            <a:ext cx="6858654" cy="817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>
                <a:latin typeface="Eras Demi ITC" panose="020B0805030504020804" pitchFamily="34" charset="0"/>
              </a:rPr>
              <a:t>Bolsista: </a:t>
            </a:r>
            <a:r>
              <a:rPr lang="pt-BR" sz="2800" b="0" i="1" u="none" strike="noStrike" baseline="0" dirty="0">
                <a:latin typeface="Arial-ItalicMT"/>
              </a:rPr>
              <a:t>José de Ribamar Silva (PIBIC-CNPq)</a:t>
            </a:r>
            <a:endParaRPr lang="pt-BR" sz="2800" dirty="0">
              <a:latin typeface="Eras Demi ITC" panose="020B0805030504020804" pitchFamily="34" charset="0"/>
            </a:endParaRPr>
          </a:p>
          <a:p>
            <a:pPr algn="l"/>
            <a:r>
              <a:rPr lang="pt-BR" sz="2800" dirty="0">
                <a:latin typeface="Eras Demi ITC" panose="020B0805030504020804" pitchFamily="34" charset="0"/>
              </a:rPr>
              <a:t>Orientador: </a:t>
            </a:r>
            <a:r>
              <a:rPr lang="pt-BR" sz="2800" i="1" dirty="0">
                <a:latin typeface="Arial-ItalicMT"/>
              </a:rPr>
              <a:t>Maria de Fátima Santos (DEMAT)</a:t>
            </a:r>
          </a:p>
        </p:txBody>
      </p:sp>
    </p:spTree>
    <p:extLst>
      <p:ext uri="{BB962C8B-B14F-4D97-AF65-F5344CB8AC3E}">
        <p14:creationId xmlns:p14="http://schemas.microsoft.com/office/powerpoint/2010/main" xmlns="" val="342657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1;p36">
            <a:extLst>
              <a:ext uri="{FF2B5EF4-FFF2-40B4-BE49-F238E27FC236}">
                <a16:creationId xmlns:a16="http://schemas.microsoft.com/office/drawing/2014/main" xmlns="" id="{60F91D1D-87F1-4576-9A31-51F6D64508D6}"/>
              </a:ext>
            </a:extLst>
          </p:cNvPr>
          <p:cNvSpPr txBox="1">
            <a:spLocks/>
          </p:cNvSpPr>
          <p:nvPr/>
        </p:nvSpPr>
        <p:spPr>
          <a:xfrm>
            <a:off x="407074" y="967298"/>
            <a:ext cx="7705500" cy="285977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8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Calibri" panose="020F0502020204030204" pitchFamily="34" charset="0"/>
              <a:buNone/>
            </a:pPr>
            <a:r>
              <a:rPr lang="pt-BR" sz="2800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</a:t>
            </a:r>
          </a:p>
          <a:p>
            <a:pPr marL="45720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Calibri" panose="020F0502020204030204" pitchFamily="34" charset="0"/>
              <a:buAutoNum type="arabicPeriod"/>
            </a:pPr>
            <a:r>
              <a:rPr lang="pt-BR" sz="2800" dirty="0">
                <a:latin typeface="Arial Narrow" panose="020B0606020202030204" pitchFamily="34" charset="0"/>
                <a:sym typeface="Barlow Semi Condensed"/>
              </a:rPr>
              <a:t>Como será a condução do SEMIC/SEMITI 2020</a:t>
            </a:r>
          </a:p>
          <a:p>
            <a:pPr marL="45720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Calibri" panose="020F0502020204030204" pitchFamily="34" charset="0"/>
              <a:buAutoNum type="arabicPeriod"/>
            </a:pPr>
            <a:r>
              <a:rPr lang="pt-BR" sz="2800" dirty="0">
                <a:latin typeface="Arial Narrow" panose="020B0606020202030204" pitchFamily="34" charset="0"/>
                <a:sym typeface="Barlow Semi Condensed"/>
              </a:rPr>
              <a:t>Tópicos que devem </a:t>
            </a:r>
            <a:r>
              <a:rPr lang="pt-BR" sz="2800" dirty="0">
                <a:latin typeface="Arial Narrow" panose="020B0606020202030204" pitchFamily="34" charset="0"/>
              </a:rPr>
              <a:t>compor a apresentação</a:t>
            </a:r>
          </a:p>
          <a:p>
            <a:pPr marL="45720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Calibri" panose="020F0502020204030204" pitchFamily="34" charset="0"/>
              <a:buAutoNum type="arabicPeriod"/>
            </a:pPr>
            <a:r>
              <a:rPr lang="pt-BR" sz="2800" dirty="0">
                <a:latin typeface="Arial Narrow" panose="020B0606020202030204" pitchFamily="34" charset="0"/>
                <a:sym typeface="Barlow Semi Condensed"/>
              </a:rPr>
              <a:t>Como preparar a apresentação com o áudio</a:t>
            </a:r>
            <a:endParaRPr lang="pt-BR" sz="2800" dirty="0">
              <a:solidFill>
                <a:schemeClr val="tx1"/>
              </a:solidFill>
              <a:latin typeface="Arial Narrow" panose="020B0606020202030204" pitchFamily="34" charset="0"/>
              <a:sym typeface="Barlow Semi Condensed"/>
            </a:endParaRPr>
          </a:p>
          <a:p>
            <a:pPr marL="45720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 panose="020F0502020204030204" pitchFamily="34" charset="0"/>
              <a:buAutoNum type="arabicPeriod"/>
            </a:pPr>
            <a:r>
              <a:rPr lang="pt-BR" sz="2800" dirty="0">
                <a:latin typeface="Arial Narrow" panose="020B0606020202030204" pitchFamily="34" charset="0"/>
                <a:sym typeface="Barlow Semi Condensed"/>
              </a:rPr>
              <a:t>Como gravar o áudio no PowerPoint</a:t>
            </a:r>
          </a:p>
          <a:p>
            <a:pPr marL="45720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 panose="020F0502020204030204" pitchFamily="34" charset="0"/>
              <a:buAutoNum type="arabicPeriod"/>
            </a:pPr>
            <a:r>
              <a:rPr lang="pt-BR" sz="2800" dirty="0">
                <a:latin typeface="Arial Narrow" panose="020B0606020202030204" pitchFamily="34" charset="0"/>
                <a:sym typeface="Barlow Semi Condensed"/>
              </a:rPr>
              <a:t>Como exportar para o formato vídeo (.mp4)</a:t>
            </a:r>
            <a:endParaRPr lang="pt-BR" sz="2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pt-BR" sz="24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" name="Google Shape;1890;p36">
            <a:extLst>
              <a:ext uri="{FF2B5EF4-FFF2-40B4-BE49-F238E27FC236}">
                <a16:creationId xmlns:a16="http://schemas.microsoft.com/office/drawing/2014/main" xmlns="" id="{B79E16E9-2CA1-4937-9649-C0211F512F33}"/>
              </a:ext>
            </a:extLst>
          </p:cNvPr>
          <p:cNvSpPr txBox="1">
            <a:spLocks/>
          </p:cNvSpPr>
          <p:nvPr/>
        </p:nvSpPr>
        <p:spPr>
          <a:xfrm>
            <a:off x="177145" y="513990"/>
            <a:ext cx="5220619" cy="628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3200" dirty="0">
                <a:latin typeface="Arial Narrow" panose="020B0606020202030204" pitchFamily="34" charset="0"/>
              </a:rPr>
              <a:t>Orientações Gerais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AA02EF1-F5D6-40FF-AE2E-A4D5324D6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671"/>
            <a:ext cx="9144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91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E21C6D2-FA17-438A-937A-764744E44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0225"/>
            <a:ext cx="9144000" cy="115824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F445EE9-A36B-4341-9CE6-B0D1F72397B6}"/>
              </a:ext>
            </a:extLst>
          </p:cNvPr>
          <p:cNvSpPr txBox="1"/>
          <p:nvPr/>
        </p:nvSpPr>
        <p:spPr>
          <a:xfrm>
            <a:off x="139485" y="764142"/>
            <a:ext cx="90355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O SEMIC/SEMITI 2020 ocorrerá de maneira online!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Este ano, teremos três categorias de apresentação: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latin typeface="Arial Narrow" panose="020B0606020202030204" pitchFamily="34" charset="0"/>
              </a:rPr>
              <a:t>Apresentação oral (10 minutos de apresentação)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latin typeface="Arial Narrow" panose="020B0606020202030204" pitchFamily="34" charset="0"/>
              </a:rPr>
              <a:t>Pôsteres síncronos (5 minutos de apresentação)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latin typeface="Arial Narrow" panose="020B0606020202030204" pitchFamily="34" charset="0"/>
              </a:rPr>
              <a:t>Pôsteres assíncronos (vídeo 3 minutos gravado e publicado no canal da AGEUFMA no YouTube)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 smtClean="0">
                <a:latin typeface="Arial Narrow" panose="020B0606020202030204" pitchFamily="34" charset="0"/>
              </a:rPr>
              <a:t>A sua categoria foi </a:t>
            </a:r>
            <a:r>
              <a:rPr lang="pt-BR" sz="2400" dirty="0" smtClean="0">
                <a:latin typeface="Arial Narrow" panose="020B0606020202030204" pitchFamily="34" charset="0"/>
              </a:rPr>
              <a:t>definida pela </a:t>
            </a:r>
            <a:r>
              <a:rPr lang="pt-BR" sz="2400" dirty="0" smtClean="0">
                <a:latin typeface="Arial Narrow" panose="020B0606020202030204" pitchFamily="34" charset="0"/>
              </a:rPr>
              <a:t>avaliação dos </a:t>
            </a:r>
            <a:r>
              <a:rPr lang="pt-BR" sz="2400" dirty="0" smtClean="0">
                <a:latin typeface="Arial Narrow" panose="020B0606020202030204" pitchFamily="34" charset="0"/>
              </a:rPr>
              <a:t>relatórios finais </a:t>
            </a:r>
            <a:r>
              <a:rPr lang="pt-BR" sz="2400" dirty="0" smtClean="0">
                <a:latin typeface="Arial Narrow" panose="020B0606020202030204" pitchFamily="34" charset="0"/>
              </a:rPr>
              <a:t>e será informada </a:t>
            </a:r>
            <a:r>
              <a:rPr lang="pt-BR" sz="2400" dirty="0" smtClean="0">
                <a:latin typeface="Arial Narrow" panose="020B0606020202030204" pitchFamily="34" charset="0"/>
              </a:rPr>
              <a:t>na programação </a:t>
            </a:r>
            <a:r>
              <a:rPr lang="pt-BR" sz="2400" dirty="0" smtClean="0">
                <a:latin typeface="Arial Narrow" panose="020B0606020202030204" pitchFamily="34" charset="0"/>
              </a:rPr>
              <a:t>do evento</a:t>
            </a:r>
            <a:r>
              <a:rPr lang="pt-BR" sz="2400" dirty="0" smtClean="0">
                <a:latin typeface="Arial Narrow" panose="020B0606020202030204" pitchFamily="34" charset="0"/>
              </a:rPr>
              <a:t>.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Independente da sua categoria, TODOS os discentes participantes do PIBIC/PIBITI deverão produzir um vídeo de </a:t>
            </a:r>
            <a:r>
              <a:rPr lang="pt-BR" sz="2400" dirty="0" smtClean="0">
                <a:latin typeface="Arial Narrow" panose="020B0606020202030204" pitchFamily="34" charset="0"/>
              </a:rPr>
              <a:t>3 </a:t>
            </a:r>
            <a:r>
              <a:rPr lang="pt-BR" sz="2400" dirty="0">
                <a:latin typeface="Arial Narrow" panose="020B0606020202030204" pitchFamily="34" charset="0"/>
              </a:rPr>
              <a:t>minutos explicando seu trabalho e resultados</a:t>
            </a:r>
          </a:p>
          <a:p>
            <a:endParaRPr lang="pt-BR" sz="2800" dirty="0"/>
          </a:p>
        </p:txBody>
      </p:sp>
      <p:sp>
        <p:nvSpPr>
          <p:cNvPr id="4" name="Google Shape;2155;p38">
            <a:extLst>
              <a:ext uri="{FF2B5EF4-FFF2-40B4-BE49-F238E27FC236}">
                <a16:creationId xmlns:a16="http://schemas.microsoft.com/office/drawing/2014/main" xmlns="" id="{D2A5F61A-B203-40DE-A235-E86A2D90ADB4}"/>
              </a:ext>
            </a:extLst>
          </p:cNvPr>
          <p:cNvSpPr txBox="1">
            <a:spLocks/>
          </p:cNvSpPr>
          <p:nvPr/>
        </p:nvSpPr>
        <p:spPr>
          <a:xfrm>
            <a:off x="356462" y="49767"/>
            <a:ext cx="8601558" cy="7561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600" dirty="0">
                <a:latin typeface="Arial Narrow" panose="020B0606020202030204" pitchFamily="34" charset="0"/>
              </a:rPr>
              <a:t>1. Como será a condução do SEMIC/SEMITI 2020</a:t>
            </a:r>
          </a:p>
        </p:txBody>
      </p:sp>
    </p:spTree>
    <p:extLst>
      <p:ext uri="{BB962C8B-B14F-4D97-AF65-F5344CB8AC3E}">
        <p14:creationId xmlns:p14="http://schemas.microsoft.com/office/powerpoint/2010/main" xmlns="" val="323397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E21C6D2-FA17-438A-937A-764744E44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0225"/>
            <a:ext cx="9144000" cy="115824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F445EE9-A36B-4341-9CE6-B0D1F72397B6}"/>
              </a:ext>
            </a:extLst>
          </p:cNvPr>
          <p:cNvSpPr txBox="1"/>
          <p:nvPr/>
        </p:nvSpPr>
        <p:spPr>
          <a:xfrm>
            <a:off x="139485" y="764142"/>
            <a:ext cx="903551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I – Cabeçalho padrão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II – Título da apresentação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III – Nome do aluno (com  modalidade da bolsa: PIBIC-CNPQ, PIBIC-UFMA, PIBIC-FAPEMA, PIBIC-Voluntário, PIBIC Junior- Ensino Médio, IBITI-UFMA, PIBITI-CNPq, PIBITI-Voluntário, Foco Acadêmico) e nome orientador (com sigla Departamento)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IV – Introdução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V – Objetivo, Questão, Problema ou Hipótese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VI – Metodologia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VII – Resultados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VIII – Conclusão ou Considerações finais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IX – Referências</a:t>
            </a:r>
          </a:p>
          <a:p>
            <a:endParaRPr lang="pt-BR" sz="2800" dirty="0"/>
          </a:p>
        </p:txBody>
      </p:sp>
      <p:sp>
        <p:nvSpPr>
          <p:cNvPr id="4" name="Google Shape;2155;p38">
            <a:extLst>
              <a:ext uri="{FF2B5EF4-FFF2-40B4-BE49-F238E27FC236}">
                <a16:creationId xmlns:a16="http://schemas.microsoft.com/office/drawing/2014/main" xmlns="" id="{D2A5F61A-B203-40DE-A235-E86A2D90ADB4}"/>
              </a:ext>
            </a:extLst>
          </p:cNvPr>
          <p:cNvSpPr txBox="1">
            <a:spLocks/>
          </p:cNvSpPr>
          <p:nvPr/>
        </p:nvSpPr>
        <p:spPr>
          <a:xfrm>
            <a:off x="108489" y="49767"/>
            <a:ext cx="9035511" cy="7561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600" dirty="0">
                <a:latin typeface="Arial Narrow" panose="020B0606020202030204" pitchFamily="34" charset="0"/>
              </a:rPr>
              <a:t>2. </a:t>
            </a:r>
            <a:r>
              <a:rPr lang="pt-BR" sz="3600" dirty="0">
                <a:latin typeface="Arial Narrow" panose="020B0606020202030204" pitchFamily="34" charset="0"/>
                <a:sym typeface="Barlow Semi Condensed"/>
              </a:rPr>
              <a:t>Tópicos que devem </a:t>
            </a:r>
            <a:r>
              <a:rPr lang="pt-BR" sz="3600" dirty="0">
                <a:latin typeface="Arial Narrow" panose="020B0606020202030204" pitchFamily="34" charset="0"/>
              </a:rPr>
              <a:t>compor a apresentação e vídeo</a:t>
            </a:r>
          </a:p>
        </p:txBody>
      </p:sp>
    </p:spTree>
    <p:extLst>
      <p:ext uri="{BB962C8B-B14F-4D97-AF65-F5344CB8AC3E}">
        <p14:creationId xmlns:p14="http://schemas.microsoft.com/office/powerpoint/2010/main" xmlns="" val="110144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5;p38">
            <a:extLst>
              <a:ext uri="{FF2B5EF4-FFF2-40B4-BE49-F238E27FC236}">
                <a16:creationId xmlns:a16="http://schemas.microsoft.com/office/drawing/2014/main" xmlns="" id="{134CEF20-850F-4326-B6DD-0AA720981382}"/>
              </a:ext>
            </a:extLst>
          </p:cNvPr>
          <p:cNvSpPr txBox="1">
            <a:spLocks/>
          </p:cNvSpPr>
          <p:nvPr/>
        </p:nvSpPr>
        <p:spPr>
          <a:xfrm>
            <a:off x="356462" y="49767"/>
            <a:ext cx="8601558" cy="1158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dirty="0">
                <a:latin typeface="Arial Narrow" panose="020B0606020202030204" pitchFamily="34" charset="0"/>
              </a:rPr>
              <a:t>A apresentação em slides deve ser apropriada ao tempo, para cada  caso: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9EBBA2C-1AE2-4939-B442-2BB0ACA56779}"/>
              </a:ext>
            </a:extLst>
          </p:cNvPr>
          <p:cNvSpPr txBox="1"/>
          <p:nvPr/>
        </p:nvSpPr>
        <p:spPr>
          <a:xfrm>
            <a:off x="343762" y="1966372"/>
            <a:ext cx="843107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300" dirty="0">
                <a:latin typeface="Arial Narrow" panose="020B0606020202030204" pitchFamily="34" charset="0"/>
              </a:rPr>
              <a:t>Apresentações orais : 10 minutos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300" dirty="0">
                <a:latin typeface="Arial Narrow" panose="020B0606020202030204" pitchFamily="34" charset="0"/>
              </a:rPr>
              <a:t>Apresentações em pôsteres (</a:t>
            </a:r>
            <a:r>
              <a:rPr lang="pt-BR" sz="2300" dirty="0" smtClean="0">
                <a:latin typeface="Arial Narrow" panose="020B0606020202030204" pitchFamily="34" charset="0"/>
              </a:rPr>
              <a:t>Síncronos): </a:t>
            </a:r>
            <a:r>
              <a:rPr lang="pt-BR" sz="2300" dirty="0">
                <a:latin typeface="Arial Narrow" panose="020B0606020202030204" pitchFamily="34" charset="0"/>
              </a:rPr>
              <a:t>5 minutos 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300" dirty="0">
                <a:latin typeface="Arial Narrow" panose="020B0606020202030204" pitchFamily="34" charset="0"/>
              </a:rPr>
              <a:t>Cada slide deve ter um áudio explicativo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E37ACEA-9EAD-419D-94EE-0F3C76E1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2558"/>
            <a:ext cx="9144000" cy="115824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00DE038E-3320-4EA2-8F97-9B45F5D11B36}"/>
              </a:ext>
            </a:extLst>
          </p:cNvPr>
          <p:cNvGrpSpPr/>
          <p:nvPr/>
        </p:nvGrpSpPr>
        <p:grpSpPr>
          <a:xfrm>
            <a:off x="255722" y="1292355"/>
            <a:ext cx="8642456" cy="3835222"/>
            <a:chOff x="255722" y="1385343"/>
            <a:chExt cx="8642456" cy="3835222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xmlns="" id="{E9886FAD-BEC1-44E6-9AF2-7048B6E3BA03}"/>
                </a:ext>
              </a:extLst>
            </p:cNvPr>
            <p:cNvSpPr txBox="1"/>
            <p:nvPr/>
          </p:nvSpPr>
          <p:spPr>
            <a:xfrm>
              <a:off x="296620" y="3589349"/>
              <a:ext cx="8601558" cy="163121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000" dirty="0"/>
                <a:t>* </a:t>
              </a:r>
              <a:r>
                <a:rPr lang="pt-BR" sz="2000" b="1" dirty="0"/>
                <a:t>PÔSTER SÍNCRONO: </a:t>
              </a:r>
              <a:r>
                <a:rPr lang="pt-BR" sz="2000" dirty="0"/>
                <a:t>O aluno prepara antes, envia para a organização do evento. Adicionalmente, </a:t>
              </a:r>
              <a:r>
                <a:rPr lang="pt-BR" sz="2000" b="1" dirty="0"/>
                <a:t>apresenta, na sala virtual</a:t>
              </a:r>
              <a:r>
                <a:rPr lang="pt-BR" sz="2000" dirty="0"/>
                <a:t>, no dia e horário indicados para apresentação </a:t>
              </a:r>
              <a:r>
                <a:rPr lang="pt-BR" sz="2000" i="1" dirty="0"/>
                <a:t>on-line</a:t>
              </a:r>
            </a:p>
            <a:p>
              <a:pPr algn="just"/>
              <a:r>
                <a:rPr lang="pt-BR" sz="2000" dirty="0"/>
                <a:t>* </a:t>
              </a:r>
              <a:r>
                <a:rPr lang="pt-BR" sz="2000" b="1" dirty="0"/>
                <a:t>PÔSTER ASSÍNCRONO: </a:t>
              </a:r>
              <a:r>
                <a:rPr lang="pt-BR" sz="2000" dirty="0"/>
                <a:t>O aluno prepara antes, envia para a organização do evento e fica com </a:t>
              </a:r>
              <a:r>
                <a:rPr lang="pt-BR" sz="2000" b="1" dirty="0"/>
                <a:t>o vídeo disponível</a:t>
              </a:r>
              <a:r>
                <a:rPr lang="pt-BR" sz="2000" dirty="0"/>
                <a:t>, apenas no YouTube oficial da AGEUFMA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xmlns="" id="{6FE7C479-751B-4C44-8103-A0A6521A3231}"/>
                </a:ext>
              </a:extLst>
            </p:cNvPr>
            <p:cNvSpPr txBox="1"/>
            <p:nvPr/>
          </p:nvSpPr>
          <p:spPr>
            <a:xfrm>
              <a:off x="255722" y="1385343"/>
              <a:ext cx="8601558" cy="64633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Caso você seja selecionado para </a:t>
              </a:r>
              <a:r>
                <a:rPr lang="pt-BR" dirty="0" smtClean="0"/>
                <a:t>apresentação oral </a:t>
              </a:r>
              <a:r>
                <a:rPr lang="pt-BR" dirty="0" smtClean="0"/>
                <a:t>ou de pôster síncrono, a sua apresentação ao vivo será de: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44503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78;p39">
            <a:extLst>
              <a:ext uri="{FF2B5EF4-FFF2-40B4-BE49-F238E27FC236}">
                <a16:creationId xmlns:a16="http://schemas.microsoft.com/office/drawing/2014/main" xmlns="" id="{B3645A4B-9695-4E41-B57D-9EC567073E43}"/>
              </a:ext>
            </a:extLst>
          </p:cNvPr>
          <p:cNvSpPr txBox="1">
            <a:spLocks/>
          </p:cNvSpPr>
          <p:nvPr/>
        </p:nvSpPr>
        <p:spPr>
          <a:xfrm>
            <a:off x="1070165" y="724491"/>
            <a:ext cx="5398648" cy="2575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pt-BR" dirty="0">
                <a:latin typeface="Arial Narrow" panose="020B0606020202030204" pitchFamily="34" charset="0"/>
              </a:rPr>
              <a:t>Dentro d</a:t>
            </a:r>
            <a:r>
              <a:rPr lang="pt-BR" dirty="0">
                <a:latin typeface="Arial Narrow" panose="020B0606020202030204" pitchFamily="34" charset="0"/>
                <a:sym typeface="Barlow Semi Condensed"/>
              </a:rPr>
              <a:t>o PowerPoint a guia de inserção de </a:t>
            </a:r>
            <a:r>
              <a:rPr lang="pt-BR" dirty="0">
                <a:latin typeface="Arial Narrow" panose="020B0606020202030204" pitchFamily="34" charset="0"/>
              </a:rPr>
              <a:t>á</a:t>
            </a:r>
            <a:r>
              <a:rPr lang="pt-BR" dirty="0">
                <a:latin typeface="Arial Narrow" panose="020B0606020202030204" pitchFamily="34" charset="0"/>
                <a:sym typeface="Barlow Semi Condensed"/>
              </a:rPr>
              <a:t>udios fica localizado como mostra o exemplo 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pt-BR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E325C3F-E2F2-4927-AA5F-E1D769B0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3" y="5176537"/>
            <a:ext cx="9144000" cy="1158240"/>
          </a:xfrm>
          <a:prstGeom prst="rect">
            <a:avLst/>
          </a:prstGeom>
        </p:spPr>
      </p:pic>
      <p:pic>
        <p:nvPicPr>
          <p:cNvPr id="6" name="Gravação de Tela 14">
            <a:hlinkClick r:id="" action="ppaction://media"/>
            <a:extLst>
              <a:ext uri="{FF2B5EF4-FFF2-40B4-BE49-F238E27FC236}">
                <a16:creationId xmlns:a16="http://schemas.microsoft.com/office/drawing/2014/main" xmlns="" id="{025A5242-36DE-4A03-8645-02847F1AF2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2890.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1338" y="1527868"/>
            <a:ext cx="5968105" cy="2996486"/>
          </a:xfrm>
          <a:prstGeom prst="rect">
            <a:avLst/>
          </a:prstGeom>
        </p:spPr>
      </p:pic>
      <p:sp>
        <p:nvSpPr>
          <p:cNvPr id="7" name="Google Shape;2155;p38">
            <a:extLst>
              <a:ext uri="{FF2B5EF4-FFF2-40B4-BE49-F238E27FC236}">
                <a16:creationId xmlns:a16="http://schemas.microsoft.com/office/drawing/2014/main" xmlns="" id="{AA4D082D-B0F1-4AB8-BC17-DBD545D89742}"/>
              </a:ext>
            </a:extLst>
          </p:cNvPr>
          <p:cNvSpPr txBox="1">
            <a:spLocks/>
          </p:cNvSpPr>
          <p:nvPr/>
        </p:nvSpPr>
        <p:spPr>
          <a:xfrm>
            <a:off x="153706" y="-236596"/>
            <a:ext cx="8601558" cy="1158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</a:pPr>
            <a:r>
              <a:rPr lang="pt-BR" sz="3200" dirty="0">
                <a:latin typeface="Arial Narrow" panose="020B0606020202030204" pitchFamily="34" charset="0"/>
                <a:sym typeface="Barlow Semi Condensed"/>
              </a:rPr>
              <a:t>3. Como preparar a apresentação com o áudio</a:t>
            </a:r>
            <a:endParaRPr lang="pt-BR" sz="3200" dirty="0">
              <a:solidFill>
                <a:schemeClr val="tx1"/>
              </a:solidFill>
              <a:latin typeface="Arial Narrow" panose="020B0606020202030204" pitchFamily="34" charset="0"/>
              <a:sym typeface="Barlow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41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78;p39">
            <a:extLst>
              <a:ext uri="{FF2B5EF4-FFF2-40B4-BE49-F238E27FC236}">
                <a16:creationId xmlns:a16="http://schemas.microsoft.com/office/drawing/2014/main" xmlns="" id="{42DAC30B-20E0-495A-9B2F-0A6C58208CD9}"/>
              </a:ext>
            </a:extLst>
          </p:cNvPr>
          <p:cNvSpPr txBox="1">
            <a:spLocks/>
          </p:cNvSpPr>
          <p:nvPr/>
        </p:nvSpPr>
        <p:spPr>
          <a:xfrm>
            <a:off x="835093" y="740065"/>
            <a:ext cx="7797463" cy="902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 Narrow" panose="020B0606020202030204" pitchFamily="34" charset="0"/>
              </a:rPr>
              <a:t>Abra sua apresentação do PowerPoint e selecione o slide no qual deseja gravar, como mostra o exemplo.</a:t>
            </a:r>
            <a:endParaRPr lang="pt-BR" dirty="0">
              <a:solidFill>
                <a:schemeClr val="tx1"/>
              </a:solidFill>
              <a:latin typeface="Arial Narrow" panose="020B0606020202030204" pitchFamily="34" charset="0"/>
              <a:ea typeface="Barlow Semi Condensed"/>
              <a:cs typeface="Barlow Semi Condensed"/>
              <a:sym typeface="Barlow Semi Condensed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8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A75CFB8-0C78-4ED8-B1CF-1891740E5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24" y="5191193"/>
            <a:ext cx="9144000" cy="1158240"/>
          </a:xfrm>
          <a:prstGeom prst="rect">
            <a:avLst/>
          </a:prstGeom>
        </p:spPr>
      </p:pic>
      <p:pic>
        <p:nvPicPr>
          <p:cNvPr id="7" name="Gravação de Tela 8">
            <a:hlinkClick r:id="" action="ppaction://media"/>
            <a:extLst>
              <a:ext uri="{FF2B5EF4-FFF2-40B4-BE49-F238E27FC236}">
                <a16:creationId xmlns:a16="http://schemas.microsoft.com/office/drawing/2014/main" xmlns="" id="{770CAB84-404F-4632-A92A-AD4C1723AD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33948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763" y="1519100"/>
            <a:ext cx="6804025" cy="3416300"/>
          </a:xfrm>
          <a:prstGeom prst="rect">
            <a:avLst/>
          </a:prstGeom>
        </p:spPr>
      </p:pic>
      <p:sp>
        <p:nvSpPr>
          <p:cNvPr id="8" name="Google Shape;2155;p38">
            <a:extLst>
              <a:ext uri="{FF2B5EF4-FFF2-40B4-BE49-F238E27FC236}">
                <a16:creationId xmlns:a16="http://schemas.microsoft.com/office/drawing/2014/main" xmlns="" id="{6C5E5F6A-F63E-4595-BEBD-ED26DFB085E1}"/>
              </a:ext>
            </a:extLst>
          </p:cNvPr>
          <p:cNvSpPr txBox="1">
            <a:spLocks/>
          </p:cNvSpPr>
          <p:nvPr/>
        </p:nvSpPr>
        <p:spPr>
          <a:xfrm>
            <a:off x="153706" y="-236596"/>
            <a:ext cx="8601558" cy="1158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0">
              <a:lnSpc>
                <a:spcPct val="150000"/>
              </a:lnSpc>
              <a:spcBef>
                <a:spcPts val="0"/>
              </a:spcBef>
              <a:buClr>
                <a:srgbClr val="30394B"/>
              </a:buClr>
              <a:buSzPts val="1200"/>
            </a:pPr>
            <a:r>
              <a:rPr lang="pt-BR" sz="3200" dirty="0">
                <a:latin typeface="Arial Narrow" panose="020B0606020202030204" pitchFamily="34" charset="0"/>
                <a:sym typeface="Barlow Semi Condensed"/>
              </a:rPr>
              <a:t>4. Como gravar o áudio no PowerPoint</a:t>
            </a:r>
          </a:p>
        </p:txBody>
      </p:sp>
    </p:spTree>
    <p:extLst>
      <p:ext uri="{BB962C8B-B14F-4D97-AF65-F5344CB8AC3E}">
        <p14:creationId xmlns:p14="http://schemas.microsoft.com/office/powerpoint/2010/main" xmlns="" val="28732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78;p39">
            <a:extLst>
              <a:ext uri="{FF2B5EF4-FFF2-40B4-BE49-F238E27FC236}">
                <a16:creationId xmlns:a16="http://schemas.microsoft.com/office/drawing/2014/main" xmlns="" id="{42DAC30B-20E0-495A-9B2F-0A6C58208CD9}"/>
              </a:ext>
            </a:extLst>
          </p:cNvPr>
          <p:cNvSpPr txBox="1">
            <a:spLocks/>
          </p:cNvSpPr>
          <p:nvPr/>
        </p:nvSpPr>
        <p:spPr>
          <a:xfrm>
            <a:off x="835093" y="740065"/>
            <a:ext cx="7797463" cy="902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 Narrow" panose="020B0606020202030204" pitchFamily="34" charset="0"/>
              </a:rPr>
              <a:t>No PowerPoint, opção “Arquivo” (menu horizontal), clique na opção “Exportar”.</a:t>
            </a:r>
            <a:endParaRPr lang="pt-BR" dirty="0">
              <a:solidFill>
                <a:schemeClr val="tx1"/>
              </a:solidFill>
              <a:latin typeface="Arial Narrow" panose="020B0606020202030204" pitchFamily="34" charset="0"/>
              <a:ea typeface="Barlow Semi Condensed"/>
              <a:cs typeface="Barlow Semi Condensed"/>
              <a:sym typeface="Barlow Semi Condensed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8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A75CFB8-0C78-4ED8-B1CF-1891740E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4" y="5191193"/>
            <a:ext cx="9144000" cy="1158240"/>
          </a:xfrm>
          <a:prstGeom prst="rect">
            <a:avLst/>
          </a:prstGeom>
        </p:spPr>
      </p:pic>
      <p:sp>
        <p:nvSpPr>
          <p:cNvPr id="8" name="Google Shape;2155;p38">
            <a:extLst>
              <a:ext uri="{FF2B5EF4-FFF2-40B4-BE49-F238E27FC236}">
                <a16:creationId xmlns:a16="http://schemas.microsoft.com/office/drawing/2014/main" xmlns="" id="{6C5E5F6A-F63E-4595-BEBD-ED26DFB085E1}"/>
              </a:ext>
            </a:extLst>
          </p:cNvPr>
          <p:cNvSpPr txBox="1">
            <a:spLocks/>
          </p:cNvSpPr>
          <p:nvPr/>
        </p:nvSpPr>
        <p:spPr>
          <a:xfrm>
            <a:off x="153706" y="-236596"/>
            <a:ext cx="8601558" cy="1158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0">
              <a:lnSpc>
                <a:spcPct val="150000"/>
              </a:lnSpc>
              <a:spcBef>
                <a:spcPts val="0"/>
              </a:spcBef>
              <a:buClr>
                <a:srgbClr val="30394B"/>
              </a:buClr>
              <a:buSzPts val="1200"/>
            </a:pPr>
            <a:r>
              <a:rPr lang="pt-BR" sz="3200" dirty="0">
                <a:latin typeface="Arial Narrow" panose="020B0606020202030204" pitchFamily="34" charset="0"/>
                <a:sym typeface="Barlow Semi Condensed"/>
              </a:rPr>
              <a:t>5. Como exportar para o formato vídeo (.mp4)</a:t>
            </a:r>
            <a:endParaRPr lang="pt-BR" sz="3200" dirty="0">
              <a:latin typeface="Arial Narrow" panose="020B0606020202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EB22801-B9A4-44BB-88F0-154B031CA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93" y="1642860"/>
            <a:ext cx="6732104" cy="33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217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78;p39">
            <a:extLst>
              <a:ext uri="{FF2B5EF4-FFF2-40B4-BE49-F238E27FC236}">
                <a16:creationId xmlns:a16="http://schemas.microsoft.com/office/drawing/2014/main" xmlns="" id="{42DAC30B-20E0-495A-9B2F-0A6C58208CD9}"/>
              </a:ext>
            </a:extLst>
          </p:cNvPr>
          <p:cNvSpPr txBox="1">
            <a:spLocks/>
          </p:cNvSpPr>
          <p:nvPr/>
        </p:nvSpPr>
        <p:spPr>
          <a:xfrm>
            <a:off x="835093" y="740065"/>
            <a:ext cx="7797463" cy="902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 Narrow" panose="020B0606020202030204" pitchFamily="34" charset="0"/>
              </a:rPr>
              <a:t>Clique na opção “criar vídeo” e escolha o formato “padrão”. Por fim, clique em “Criar vídeo”</a:t>
            </a:r>
            <a:endParaRPr lang="pt-BR" dirty="0">
              <a:solidFill>
                <a:schemeClr val="tx1"/>
              </a:solidFill>
              <a:latin typeface="Arial Narrow" panose="020B0606020202030204" pitchFamily="34" charset="0"/>
              <a:ea typeface="Barlow Semi Condensed"/>
              <a:cs typeface="Barlow Semi Condensed"/>
              <a:sym typeface="Barlow Semi Condensed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800" dirty="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A75CFB8-0C78-4ED8-B1CF-1891740E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4" y="5191193"/>
            <a:ext cx="9144000" cy="1158240"/>
          </a:xfrm>
          <a:prstGeom prst="rect">
            <a:avLst/>
          </a:prstGeom>
        </p:spPr>
      </p:pic>
      <p:sp>
        <p:nvSpPr>
          <p:cNvPr id="8" name="Google Shape;2155;p38">
            <a:extLst>
              <a:ext uri="{FF2B5EF4-FFF2-40B4-BE49-F238E27FC236}">
                <a16:creationId xmlns:a16="http://schemas.microsoft.com/office/drawing/2014/main" xmlns="" id="{6C5E5F6A-F63E-4595-BEBD-ED26DFB085E1}"/>
              </a:ext>
            </a:extLst>
          </p:cNvPr>
          <p:cNvSpPr txBox="1">
            <a:spLocks/>
          </p:cNvSpPr>
          <p:nvPr/>
        </p:nvSpPr>
        <p:spPr>
          <a:xfrm>
            <a:off x="153706" y="-236596"/>
            <a:ext cx="8601558" cy="1158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0">
              <a:lnSpc>
                <a:spcPct val="150000"/>
              </a:lnSpc>
              <a:spcBef>
                <a:spcPts val="0"/>
              </a:spcBef>
              <a:buClr>
                <a:srgbClr val="30394B"/>
              </a:buClr>
              <a:buSzPts val="1200"/>
            </a:pPr>
            <a:r>
              <a:rPr lang="pt-BR" sz="3200" dirty="0">
                <a:latin typeface="Arial Narrow" panose="020B0606020202030204" pitchFamily="34" charset="0"/>
                <a:sym typeface="Barlow Semi Condensed"/>
              </a:rPr>
              <a:t>5. Como exportar para o formato vídeo (.mp4)</a:t>
            </a:r>
            <a:endParaRPr lang="pt-BR" sz="3200" dirty="0">
              <a:latin typeface="Arial Narrow" panose="020B0606020202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D1F7ACD-5BEA-4821-BCF9-D28DF13F1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394"/>
            <a:ext cx="9144000" cy="35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1606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881</TotalTime>
  <Words>523</Words>
  <Application>Microsoft Office PowerPoint</Application>
  <PresentationFormat>Apresentação na tela (4:3)</PresentationFormat>
  <Paragraphs>48</Paragraphs>
  <Slides>11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Retrospectiva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Amaury Santos</dc:creator>
  <cp:lastModifiedBy>Ageufma-UFMA</cp:lastModifiedBy>
  <cp:revision>24</cp:revision>
  <dcterms:created xsi:type="dcterms:W3CDTF">2020-11-17T21:13:21Z</dcterms:created>
  <dcterms:modified xsi:type="dcterms:W3CDTF">2020-11-23T14:20:47Z</dcterms:modified>
</cp:coreProperties>
</file>