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96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7" r:id="rId35"/>
    <p:sldId id="288" r:id="rId36"/>
    <p:sldId id="289" r:id="rId37"/>
    <p:sldId id="290" r:id="rId38"/>
    <p:sldId id="298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BDC6"/>
    <a:srgbClr val="65919F"/>
    <a:srgbClr val="618F9D"/>
    <a:srgbClr val="8DAFB9"/>
    <a:srgbClr val="769E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4" autoAdjust="0"/>
    <p:restoredTop sz="94660"/>
  </p:normalViewPr>
  <p:slideViewPr>
    <p:cSldViewPr>
      <p:cViewPr>
        <p:scale>
          <a:sx n="96" d="100"/>
          <a:sy n="96" d="100"/>
        </p:scale>
        <p:origin x="-196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39352-7BDF-408F-BD91-975CF157D13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9A266-91F6-4D1D-BAFA-8FD01BFD8F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9A266-91F6-4D1D-BAFA-8FD01BFD8F9D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702E13-CDBA-47DD-8E01-74C6FA755AE2}" type="datetimeFigureOut">
              <a:rPr lang="pt-BR" smtClean="0"/>
              <a:pPr/>
              <a:t>20/07/2016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9041E9-B4E2-4418-B73A-01F854DFCB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Estatística inferencial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Testes de hipótese com uma amostra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EXEMPLO1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Afirme as hipóteses nula e alternativa e identifique qual representa a afirmação.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pt-BR" dirty="0" smtClean="0"/>
              <a:t>Uma universidade publica que a proporção de seus estudantes que se graduaram em 4 anos é de 82%.</a:t>
            </a:r>
          </a:p>
          <a:p>
            <a:pPr marL="550926" indent="-514350">
              <a:buNone/>
            </a:pPr>
            <a:r>
              <a:rPr lang="pt-BR" dirty="0" smtClean="0"/>
              <a:t> 	</a:t>
            </a:r>
            <a:r>
              <a:rPr lang="pt-BR" u="sng" dirty="0" smtClean="0"/>
              <a:t>solução</a:t>
            </a:r>
            <a:r>
              <a:rPr lang="pt-BR" dirty="0" smtClean="0"/>
              <a:t>:</a:t>
            </a:r>
          </a:p>
          <a:p>
            <a:pPr marL="550926" indent="-514350">
              <a:buNone/>
            </a:pPr>
            <a:r>
              <a:rPr lang="pt-BR" dirty="0" smtClean="0"/>
              <a:t>	A afirmação “a proporção... é 82%” pode ser escrita como p=0,82.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pt-BR" dirty="0" smtClean="0"/>
              <a:t>Seu complemento é p ≠ 0,82 conter a afirmação de desigualdade, ela se torna a hipótese nula. Neste caso, a hipótese nula representa a afirmação.</a:t>
            </a:r>
          </a:p>
          <a:p>
            <a:pPr algn="just"/>
            <a:endParaRPr lang="pt-BR" dirty="0" smtClean="0"/>
          </a:p>
          <a:p>
            <a:r>
              <a:rPr lang="pt-BR" dirty="0" smtClean="0"/>
              <a:t> H</a:t>
            </a:r>
            <a:r>
              <a:rPr lang="pt-BR" dirty="0" smtClean="0">
                <a:latin typeface="Segoe UI Symbol"/>
                <a:ea typeface="Segoe UI Symbol"/>
              </a:rPr>
              <a:t>₀: p = 0,82  (afirmação)</a:t>
            </a:r>
          </a:p>
          <a:p>
            <a:r>
              <a:rPr lang="pt-BR" dirty="0" smtClean="0">
                <a:latin typeface="Segoe UI Symbol"/>
                <a:ea typeface="Segoe UI Symbol"/>
              </a:rPr>
              <a:t> Hₐ: p ≠ 0,82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Exemplo2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93776" indent="-457200" algn="just">
              <a:buFont typeface="+mj-lt"/>
              <a:buAutoNum type="arabicPeriod" startAt="2"/>
            </a:pPr>
            <a:r>
              <a:rPr lang="pt-BR" sz="2800" dirty="0" smtClean="0"/>
              <a:t>Um fabricante de torneiras anuncia que o índice médio de fluxo de água de certo tipo de torneira é menor que 2,5 galões por minuto.</a:t>
            </a:r>
          </a:p>
          <a:p>
            <a:pPr marL="493776" indent="-457200" algn="just">
              <a:buNone/>
            </a:pPr>
            <a:r>
              <a:rPr lang="pt-BR" sz="2800" dirty="0" smtClean="0"/>
              <a:t>	</a:t>
            </a:r>
            <a:r>
              <a:rPr lang="pt-BR" sz="2800" u="sng" dirty="0" smtClean="0"/>
              <a:t>Solução</a:t>
            </a:r>
            <a:r>
              <a:rPr lang="pt-BR" sz="2800" dirty="0" smtClean="0"/>
              <a:t>:</a:t>
            </a:r>
          </a:p>
          <a:p>
            <a:pPr marL="493776" indent="-457200" algn="just">
              <a:buNone/>
            </a:pPr>
            <a:r>
              <a:rPr lang="pt-BR" sz="2800" dirty="0" smtClean="0"/>
              <a:t>	 A afirmação “a média... é menor que 2,5 galões por minuto” pode ser escrita como </a:t>
            </a:r>
            <a:r>
              <a:rPr lang="pt-BR" sz="2800" dirty="0" err="1" smtClean="0">
                <a:latin typeface="Segoe UI Symbol"/>
                <a:ea typeface="Segoe UI Symbol"/>
              </a:rPr>
              <a:t>𝜇</a:t>
            </a:r>
            <a:r>
              <a:rPr lang="pt-BR" sz="2800" dirty="0" smtClean="0">
                <a:latin typeface="Segoe UI Symbol"/>
                <a:ea typeface="Segoe UI Symbol"/>
              </a:rPr>
              <a:t>&lt; </a:t>
            </a:r>
            <a:r>
              <a:rPr lang="pt-BR" sz="2800" dirty="0" smtClean="0"/>
              <a:t>2,5.</a:t>
            </a:r>
            <a:endParaRPr lang="pt-B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pt-BR" dirty="0" smtClean="0"/>
              <a:t>Seu complemento é </a:t>
            </a:r>
            <a:r>
              <a:rPr lang="pt-BR" dirty="0" err="1" smtClean="0">
                <a:latin typeface="Segoe UI Symbol"/>
                <a:ea typeface="Segoe UI Symbol"/>
              </a:rPr>
              <a:t>𝜇</a:t>
            </a:r>
            <a:r>
              <a:rPr lang="pt-BR" dirty="0" smtClean="0"/>
              <a:t> ≥ 2,5. Devido ao fato de </a:t>
            </a:r>
            <a:r>
              <a:rPr lang="pt-BR" dirty="0" err="1" smtClean="0">
                <a:latin typeface="Segoe UI Symbol"/>
                <a:ea typeface="Segoe UI Symbol"/>
              </a:rPr>
              <a:t>𝜇</a:t>
            </a:r>
            <a:r>
              <a:rPr lang="pt-BR" dirty="0" smtClean="0"/>
              <a:t> ≥ 2,5 conter a afirmação de desigualdade, ela se torna a hipótese nula. Neste caso, a hipótese alternativa representa a afirmação.</a:t>
            </a:r>
          </a:p>
          <a:p>
            <a:pPr algn="just"/>
            <a:endParaRPr lang="pt-BR" dirty="0" smtClean="0"/>
          </a:p>
          <a:p>
            <a:r>
              <a:rPr lang="pt-BR" dirty="0" smtClean="0"/>
              <a:t> H</a:t>
            </a:r>
            <a:r>
              <a:rPr lang="pt-BR" dirty="0" smtClean="0">
                <a:latin typeface="Segoe UI Symbol"/>
                <a:ea typeface="Segoe UI Symbol"/>
              </a:rPr>
              <a:t>₀: 𝜇 ≥ 2,5 galões por minuto</a:t>
            </a:r>
          </a:p>
          <a:p>
            <a:r>
              <a:rPr lang="pt-BR" dirty="0" smtClean="0">
                <a:latin typeface="Segoe UI Symbol"/>
                <a:ea typeface="Segoe UI Symbol"/>
              </a:rPr>
              <a:t> Hₐ: 𝜇 &lt; 2,5 galões por minuto </a:t>
            </a:r>
            <a:r>
              <a:rPr lang="pt-BR" sz="2400" dirty="0" smtClean="0">
                <a:latin typeface="Segoe UI Symbol"/>
                <a:ea typeface="Segoe UI Symbol"/>
              </a:rPr>
              <a:t>(afirmação)</a:t>
            </a:r>
            <a:endParaRPr lang="pt-BR" dirty="0" smtClean="0"/>
          </a:p>
          <a:p>
            <a:pPr marL="550926" indent="-514350"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Exemplo3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50926" indent="-514350" algn="just">
              <a:buFont typeface="+mj-lt"/>
              <a:buAutoNum type="arabicPeriod" startAt="3"/>
            </a:pPr>
            <a:r>
              <a:rPr lang="pt-BR" dirty="0" smtClean="0"/>
              <a:t>Uma indústria de cereais anuncia que o peso médio dos conteúdos de suas caixas de onças de cereal é mais do que 20 onças.</a:t>
            </a:r>
          </a:p>
          <a:p>
            <a:pPr marL="493776" indent="-457200" algn="just">
              <a:buNone/>
            </a:pPr>
            <a:r>
              <a:rPr lang="pt-BR" dirty="0" smtClean="0"/>
              <a:t>	</a:t>
            </a:r>
            <a:r>
              <a:rPr lang="pt-BR" sz="3200" u="sng" dirty="0" smtClean="0"/>
              <a:t>Solução</a:t>
            </a:r>
            <a:r>
              <a:rPr lang="pt-BR" sz="3200" dirty="0" smtClean="0"/>
              <a:t>:</a:t>
            </a:r>
          </a:p>
          <a:p>
            <a:pPr marL="493776" indent="-457200" algn="just">
              <a:buNone/>
            </a:pPr>
            <a:r>
              <a:rPr lang="pt-BR" sz="3200" dirty="0" smtClean="0"/>
              <a:t>	 A afirmação “a média... é mais do que 20 onças” pode ser escrita como </a:t>
            </a:r>
            <a:r>
              <a:rPr lang="pt-BR" sz="3200" dirty="0" err="1" smtClean="0">
                <a:latin typeface="Segoe UI Symbol"/>
                <a:ea typeface="Segoe UI Symbol"/>
              </a:rPr>
              <a:t>𝜇</a:t>
            </a:r>
            <a:r>
              <a:rPr lang="pt-BR" sz="3200" dirty="0" smtClean="0">
                <a:latin typeface="Segoe UI Symbol"/>
                <a:ea typeface="Segoe UI Symbol"/>
              </a:rPr>
              <a:t>&gt; </a:t>
            </a:r>
            <a:r>
              <a:rPr lang="pt-BR" sz="3200" dirty="0" smtClean="0"/>
              <a:t>20.</a:t>
            </a:r>
          </a:p>
          <a:p>
            <a:pPr marL="550926" indent="-514350"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pt-BR" dirty="0" smtClean="0"/>
              <a:t>Seu complemento é </a:t>
            </a:r>
            <a:r>
              <a:rPr lang="pt-BR" dirty="0" err="1" smtClean="0">
                <a:latin typeface="Segoe UI Symbol"/>
                <a:ea typeface="Segoe UI Symbol"/>
              </a:rPr>
              <a:t>𝜇</a:t>
            </a:r>
            <a:r>
              <a:rPr lang="pt-BR" dirty="0" smtClean="0"/>
              <a:t> </a:t>
            </a:r>
            <a:r>
              <a:rPr lang="pt-BR" dirty="0" smtClean="0">
                <a:latin typeface="Segoe UI Symbol"/>
                <a:ea typeface="Segoe UI Symbol"/>
              </a:rPr>
              <a:t>≤ </a:t>
            </a:r>
            <a:r>
              <a:rPr lang="pt-BR" dirty="0" smtClean="0"/>
              <a:t>20. Em razão </a:t>
            </a:r>
            <a:r>
              <a:rPr lang="pt-BR" dirty="0" err="1" smtClean="0">
                <a:latin typeface="Segoe UI Symbol"/>
                <a:ea typeface="Segoe UI Symbol"/>
              </a:rPr>
              <a:t>𝜇≤</a:t>
            </a:r>
            <a:r>
              <a:rPr lang="pt-BR" dirty="0" smtClean="0"/>
              <a:t>20 conter a afirmação de igualdade, ela se torna a hipótese nula. Neste caso, a hipótese alternativa representa a afirmação.</a:t>
            </a:r>
          </a:p>
          <a:p>
            <a:pPr algn="just"/>
            <a:endParaRPr lang="pt-BR" dirty="0" smtClean="0"/>
          </a:p>
          <a:p>
            <a:r>
              <a:rPr lang="pt-BR" dirty="0" smtClean="0"/>
              <a:t> H</a:t>
            </a:r>
            <a:r>
              <a:rPr lang="pt-BR" dirty="0" smtClean="0">
                <a:latin typeface="Segoe UI Symbol"/>
                <a:ea typeface="Segoe UI Symbol"/>
              </a:rPr>
              <a:t>₀: 𝜇 ≤ 20 onças</a:t>
            </a:r>
          </a:p>
          <a:p>
            <a:r>
              <a:rPr lang="pt-BR" dirty="0" smtClean="0">
                <a:latin typeface="Segoe UI Symbol"/>
                <a:ea typeface="Segoe UI Symbol"/>
              </a:rPr>
              <a:t> Hₐ: 𝜇 &gt; </a:t>
            </a:r>
            <a:r>
              <a:rPr lang="pt-BR" smtClean="0">
                <a:latin typeface="Segoe UI Symbol"/>
                <a:ea typeface="Segoe UI Symbol"/>
              </a:rPr>
              <a:t>20 onças </a:t>
            </a:r>
            <a:r>
              <a:rPr lang="pt-BR" sz="2400" dirty="0" smtClean="0">
                <a:latin typeface="Segoe UI Symbol"/>
                <a:ea typeface="Segoe UI Symbol"/>
              </a:rPr>
              <a:t>(afirmação)</a:t>
            </a:r>
            <a:endParaRPr lang="pt-BR" dirty="0" smtClean="0"/>
          </a:p>
          <a:p>
            <a:pPr marL="550926" indent="-514350" algn="just">
              <a:buNone/>
            </a:pPr>
            <a:endParaRPr lang="pt-BR" dirty="0" smtClean="0"/>
          </a:p>
          <a:p>
            <a:pPr marL="550926" indent="-514350" algn="just">
              <a:buFont typeface="+mj-lt"/>
              <a:buAutoNum type="arabicPeriod" startAt="3"/>
            </a:pPr>
            <a:endParaRPr lang="pt-BR" dirty="0" smtClean="0"/>
          </a:p>
          <a:p>
            <a:pPr marL="550926" indent="-514350" algn="just">
              <a:buFont typeface="+mj-lt"/>
              <a:buAutoNum type="arabicPeriod" startAt="3"/>
            </a:pPr>
            <a:endParaRPr lang="pt-BR" dirty="0" smtClean="0"/>
          </a:p>
          <a:p>
            <a:pPr marL="550926" indent="-514350" algn="just">
              <a:buFont typeface="+mj-lt"/>
              <a:buAutoNum type="arabicPeriod" startAt="3"/>
            </a:pPr>
            <a:endParaRPr lang="pt-BR" dirty="0" smtClean="0"/>
          </a:p>
          <a:p>
            <a:pPr marL="550926" indent="-514350" algn="just">
              <a:buFont typeface="+mj-lt"/>
              <a:buAutoNum type="arabicPeriod" startAt="3"/>
            </a:pPr>
            <a:endParaRPr lang="pt-BR" dirty="0" smtClean="0"/>
          </a:p>
          <a:p>
            <a:pPr marL="550926" indent="-514350" algn="just">
              <a:buFont typeface="+mj-lt"/>
              <a:buAutoNum type="arabicPeriod" startAt="3"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Tipos de erros e nível de significância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50926" indent="-514350" algn="just"/>
            <a:r>
              <a:rPr lang="pt-BR" dirty="0" smtClean="0"/>
              <a:t>Não importa qual das hipóteses represente a afirmação, você começa o teste de hipótese assumindo que a condição de igualdade na hipótese nula é verdadeira. Então, quando realizar um teste de hipótese, você toma uma dessas duas decisões: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pt-BR" dirty="0" smtClean="0"/>
              <a:t>Rejeita a hipótese nula ou,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pt-BR" dirty="0" smtClean="0"/>
              <a:t>Falha ao rejeitar a hipótese nula.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Definição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pt-BR" dirty="0" smtClean="0"/>
              <a:t>Tipo I – ocorre se a hipótese nula for rejeitada quando é verdadeira.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Tipo II - ocorre se a hipótese nula não for rejeitada quando é falsa.  </a:t>
            </a:r>
          </a:p>
          <a:p>
            <a:pPr algn="just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14414" y="4572008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 verdade de H</a:t>
                      </a:r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₀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Decisão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H</a:t>
                      </a:r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₀ é verdadeira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H</a:t>
                      </a:r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₀ é falsa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Não rejeitar H</a:t>
                      </a:r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₀</a:t>
                      </a:r>
                    </a:p>
                    <a:p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Rejeitar H₀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Decisão correta Erro tipo 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Erro tipo</a:t>
                      </a:r>
                      <a:r>
                        <a:rPr lang="pt-BR" baseline="0" dirty="0" smtClean="0"/>
                        <a:t> II</a:t>
                      </a:r>
                    </a:p>
                    <a:p>
                      <a:r>
                        <a:rPr lang="pt-BR" baseline="0" dirty="0" smtClean="0"/>
                        <a:t>Decisão correta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Definição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Em um teste de hipótese, o nível de significância é sua probabilidade máxima permissível para cometer um erro tipo I. Ele é denotado por </a:t>
            </a:r>
            <a:r>
              <a:rPr lang="el-GR" dirty="0" smtClean="0">
                <a:solidFill>
                  <a:schemeClr val="bg1"/>
                </a:solidFill>
                <a:ea typeface="Segoe UI Symbol"/>
              </a:rPr>
              <a:t>α</a:t>
            </a:r>
            <a:r>
              <a:rPr lang="pt-BR" dirty="0" smtClean="0">
                <a:solidFill>
                  <a:schemeClr val="bg1"/>
                </a:solidFill>
                <a:ea typeface="Segoe UI Symbol"/>
              </a:rPr>
              <a:t>,(alfa). A probabilidade de um erro tipo II é denotada por </a:t>
            </a:r>
            <a:r>
              <a:rPr lang="el-GR" dirty="0" smtClean="0">
                <a:solidFill>
                  <a:schemeClr val="bg1"/>
                </a:solidFill>
                <a:ea typeface="Segoe UI Symbol"/>
              </a:rPr>
              <a:t>β</a:t>
            </a:r>
            <a:r>
              <a:rPr lang="pt-BR" dirty="0" smtClean="0">
                <a:solidFill>
                  <a:schemeClr val="bg1"/>
                </a:solidFill>
                <a:ea typeface="Segoe UI Symbol"/>
              </a:rPr>
              <a:t> (beta).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Configurando-se o nível de significância em um valor pequeno, você está dizendo que quer que a probabilidade de rejeitar uma hipótese nula verdadeira seja pequena. Os três níveis de significância comumente usados são </a:t>
            </a:r>
            <a:r>
              <a:rPr lang="el-GR" dirty="0" smtClean="0">
                <a:solidFill>
                  <a:schemeClr val="bg1"/>
                </a:solidFill>
                <a:latin typeface="Segoe UI Symbol"/>
                <a:ea typeface="Segoe UI Symbol"/>
              </a:rPr>
              <a:t>α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=0,10, </a:t>
            </a:r>
            <a:r>
              <a:rPr lang="el-GR" dirty="0" smtClean="0">
                <a:solidFill>
                  <a:schemeClr val="bg1"/>
                </a:solidFill>
                <a:latin typeface="Segoe UI Symbol"/>
                <a:ea typeface="Segoe UI Symbol"/>
              </a:rPr>
              <a:t>α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= 0,05 e </a:t>
            </a:r>
            <a:r>
              <a:rPr lang="el-GR" dirty="0" smtClean="0">
                <a:solidFill>
                  <a:schemeClr val="bg1"/>
                </a:solidFill>
                <a:latin typeface="Segoe UI Symbol"/>
                <a:ea typeface="Segoe UI Symbol"/>
              </a:rPr>
              <a:t>α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=0,01.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Teste de hipótese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glow rad="63500">
              <a:schemeClr val="accent1">
                <a:tint val="30000"/>
                <a:shade val="95000"/>
                <a:satMod val="300000"/>
                <a:alpha val="5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pt-BR" dirty="0" smtClean="0"/>
              <a:t>Um processo que usa estatísticas amostrais para testar a afirmação sobre o valor de um parâmetro populacional.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Pesquisas em campos como medicina, psicologia e negócios confiam nos testes de hipótese para a tomada de decisões.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Testes estatísticos e valores P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Se a hipótese nula for verdadeira, um valor P (ou valor de probabilidade) de um teste de hipótese é a probabilidade de se obter uma estatística amostral com valores tão extremos ou mais extremos do que aquela determinada a partir dos dados da amostra.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O valor P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550926" indent="-514350"/>
            <a:r>
              <a:rPr lang="pt-BR" dirty="0" smtClean="0">
                <a:solidFill>
                  <a:schemeClr val="bg1"/>
                </a:solidFill>
              </a:rPr>
              <a:t>O valor de P de um teste depende da natureza do teste. Há </a:t>
            </a:r>
            <a:r>
              <a:rPr lang="pt-BR" dirty="0" err="1" smtClean="0">
                <a:solidFill>
                  <a:schemeClr val="bg1"/>
                </a:solidFill>
              </a:rPr>
              <a:t>tres</a:t>
            </a:r>
            <a:r>
              <a:rPr lang="pt-BR" dirty="0" smtClean="0">
                <a:solidFill>
                  <a:schemeClr val="bg1"/>
                </a:solidFill>
              </a:rPr>
              <a:t> tipos de teste de hipótese:</a:t>
            </a:r>
          </a:p>
          <a:p>
            <a:pPr marL="550926" indent="-514350">
              <a:buFont typeface="Wingdings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</a:rPr>
              <a:t>Teste </a:t>
            </a:r>
            <a:r>
              <a:rPr lang="pt-BR" dirty="0" err="1" smtClean="0">
                <a:solidFill>
                  <a:schemeClr val="bg1"/>
                </a:solidFill>
              </a:rPr>
              <a:t>unicaudal</a:t>
            </a:r>
            <a:r>
              <a:rPr lang="pt-BR" dirty="0" smtClean="0">
                <a:solidFill>
                  <a:schemeClr val="bg1"/>
                </a:solidFill>
              </a:rPr>
              <a:t> esquerdo</a:t>
            </a:r>
          </a:p>
          <a:p>
            <a:pPr marL="550926" indent="-514350">
              <a:buFont typeface="Wingdings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</a:rPr>
              <a:t>Teste </a:t>
            </a:r>
            <a:r>
              <a:rPr lang="pt-BR" dirty="0" err="1" smtClean="0">
                <a:solidFill>
                  <a:schemeClr val="bg1"/>
                </a:solidFill>
              </a:rPr>
              <a:t>unicaudal</a:t>
            </a:r>
            <a:r>
              <a:rPr lang="pt-BR" dirty="0" smtClean="0">
                <a:solidFill>
                  <a:schemeClr val="bg1"/>
                </a:solidFill>
              </a:rPr>
              <a:t> direito</a:t>
            </a:r>
          </a:p>
          <a:p>
            <a:pPr marL="550926" indent="-514350">
              <a:buFont typeface="Wingdings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</a:rPr>
              <a:t>Teste bicaudal</a:t>
            </a:r>
          </a:p>
          <a:p>
            <a:pPr marL="550926" indent="-514350" algn="just"/>
            <a:r>
              <a:rPr lang="pt-BR" dirty="0" smtClean="0">
                <a:solidFill>
                  <a:schemeClr val="bg1"/>
                </a:solidFill>
              </a:rPr>
              <a:t>O tipo de teste depende da localização da região da distribuição de amostragem que favoreça a rejeição de H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₀. Essa região é indicada pela hipótese alternativa.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Valor de 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pPr marL="550926" indent="-514350" algn="just"/>
            <a:r>
              <a:rPr lang="pt-BR" dirty="0" smtClean="0">
                <a:solidFill>
                  <a:schemeClr val="bg1"/>
                </a:solidFill>
              </a:rPr>
              <a:t>Se a hipótese alternativa </a:t>
            </a:r>
            <a:r>
              <a:rPr lang="pt-BR" dirty="0" err="1" smtClean="0">
                <a:solidFill>
                  <a:schemeClr val="bg1"/>
                </a:solidFill>
              </a:rPr>
              <a:t>H</a:t>
            </a:r>
            <a:r>
              <a:rPr lang="pt-BR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ₐ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 contém o símbolo de menos que (&lt;), o teste de hipótese será um teste </a:t>
            </a:r>
            <a:r>
              <a:rPr lang="pt-BR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unicaudal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 à esquerda.</a:t>
            </a: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928662" y="3519074"/>
            <a:ext cx="6429420" cy="2330065"/>
            <a:chOff x="928662" y="3519074"/>
            <a:chExt cx="6429420" cy="2330065"/>
          </a:xfrm>
        </p:grpSpPr>
        <p:cxnSp>
          <p:nvCxnSpPr>
            <p:cNvPr id="5" name="Conector reto 4"/>
            <p:cNvCxnSpPr/>
            <p:nvPr/>
          </p:nvCxnSpPr>
          <p:spPr>
            <a:xfrm>
              <a:off x="2143108" y="5214950"/>
              <a:ext cx="428628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rot="5400000">
              <a:off x="4106859" y="5250669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endCxn id="20" idx="1"/>
            </p:cNvCxnSpPr>
            <p:nvPr/>
          </p:nvCxnSpPr>
          <p:spPr>
            <a:xfrm rot="5400000" flipH="1" flipV="1">
              <a:off x="3009633" y="4999469"/>
              <a:ext cx="420528" cy="104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orma livre 19"/>
            <p:cNvSpPr/>
            <p:nvPr/>
          </p:nvSpPr>
          <p:spPr>
            <a:xfrm>
              <a:off x="2162432" y="3917092"/>
              <a:ext cx="4188941" cy="1210962"/>
            </a:xfrm>
            <a:custGeom>
              <a:avLst/>
              <a:gdLst>
                <a:gd name="connsiteX0" fmla="*/ 0 w 4188941"/>
                <a:gd name="connsiteY0" fmla="*/ 1198605 h 1210962"/>
                <a:gd name="connsiteX1" fmla="*/ 1062682 w 4188941"/>
                <a:gd name="connsiteY1" fmla="*/ 877330 h 1210962"/>
                <a:gd name="connsiteX2" fmla="*/ 2063579 w 4188941"/>
                <a:gd name="connsiteY2" fmla="*/ 0 h 1210962"/>
                <a:gd name="connsiteX3" fmla="*/ 3064476 w 4188941"/>
                <a:gd name="connsiteY3" fmla="*/ 877330 h 1210962"/>
                <a:gd name="connsiteX4" fmla="*/ 4188941 w 4188941"/>
                <a:gd name="connsiteY4" fmla="*/ 1210962 h 121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8941" h="1210962">
                  <a:moveTo>
                    <a:pt x="0" y="1198605"/>
                  </a:moveTo>
                  <a:cubicBezTo>
                    <a:pt x="359376" y="1137851"/>
                    <a:pt x="718752" y="1077098"/>
                    <a:pt x="1062682" y="877330"/>
                  </a:cubicBezTo>
                  <a:cubicBezTo>
                    <a:pt x="1406612" y="677563"/>
                    <a:pt x="1729947" y="0"/>
                    <a:pt x="2063579" y="0"/>
                  </a:cubicBezTo>
                  <a:cubicBezTo>
                    <a:pt x="2397211" y="0"/>
                    <a:pt x="2710249" y="675503"/>
                    <a:pt x="3064476" y="877330"/>
                  </a:cubicBezTo>
                  <a:cubicBezTo>
                    <a:pt x="3418703" y="1079157"/>
                    <a:pt x="3803822" y="1145059"/>
                    <a:pt x="4188941" y="121096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2" name="Conector reto 21"/>
            <p:cNvCxnSpPr/>
            <p:nvPr/>
          </p:nvCxnSpPr>
          <p:spPr>
            <a:xfrm rot="5400000">
              <a:off x="4749801" y="5250669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 rot="5400000">
              <a:off x="5392743" y="5250669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 rot="5400000">
              <a:off x="6035685" y="5249875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 rot="5400000">
              <a:off x="2178033" y="5251463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rot="5400000">
              <a:off x="2820975" y="5251463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 rot="5400000">
              <a:off x="3463917" y="5251463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ixaDeTexto 30"/>
            <p:cNvSpPr txBox="1"/>
            <p:nvPr/>
          </p:nvSpPr>
          <p:spPr>
            <a:xfrm>
              <a:off x="2071670" y="5286388"/>
              <a:ext cx="4285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  <a:latin typeface="Segoe UI Symbol" pitchFamily="34" charset="0"/>
                  <a:ea typeface="Segoe UI Symbol" pitchFamily="34" charset="0"/>
                </a:rPr>
                <a:t> -3            -2            -1              0             1              2             3 </a:t>
              </a:r>
              <a:endParaRPr lang="pt-BR" sz="1200" dirty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</a:endParaRP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2160936" y="4818027"/>
              <a:ext cx="1057916" cy="397743"/>
            </a:xfrm>
            <a:custGeom>
              <a:avLst/>
              <a:gdLst>
                <a:gd name="connsiteX0" fmla="*/ 0 w 1057916"/>
                <a:gd name="connsiteY0" fmla="*/ 393643 h 397743"/>
                <a:gd name="connsiteX1" fmla="*/ 4101 w 1057916"/>
                <a:gd name="connsiteY1" fmla="*/ 311634 h 397743"/>
                <a:gd name="connsiteX2" fmla="*/ 118913 w 1057916"/>
                <a:gd name="connsiteY2" fmla="*/ 295232 h 397743"/>
                <a:gd name="connsiteX3" fmla="*/ 233726 w 1057916"/>
                <a:gd name="connsiteY3" fmla="*/ 278830 h 397743"/>
                <a:gd name="connsiteX4" fmla="*/ 328036 w 1057916"/>
                <a:gd name="connsiteY4" fmla="*/ 262429 h 397743"/>
                <a:gd name="connsiteX5" fmla="*/ 410045 w 1057916"/>
                <a:gd name="connsiteY5" fmla="*/ 246027 h 397743"/>
                <a:gd name="connsiteX6" fmla="*/ 516657 w 1057916"/>
                <a:gd name="connsiteY6" fmla="*/ 217324 h 397743"/>
                <a:gd name="connsiteX7" fmla="*/ 631469 w 1057916"/>
                <a:gd name="connsiteY7" fmla="*/ 184520 h 397743"/>
                <a:gd name="connsiteX8" fmla="*/ 733981 w 1057916"/>
                <a:gd name="connsiteY8" fmla="*/ 151716 h 397743"/>
                <a:gd name="connsiteX9" fmla="*/ 844693 w 1057916"/>
                <a:gd name="connsiteY9" fmla="*/ 110712 h 397743"/>
                <a:gd name="connsiteX10" fmla="*/ 947204 w 1057916"/>
                <a:gd name="connsiteY10" fmla="*/ 57406 h 397743"/>
                <a:gd name="connsiteX11" fmla="*/ 1057916 w 1057916"/>
                <a:gd name="connsiteY11" fmla="*/ 0 h 397743"/>
                <a:gd name="connsiteX12" fmla="*/ 1045615 w 1057916"/>
                <a:gd name="connsiteY12" fmla="*/ 397743 h 397743"/>
                <a:gd name="connsiteX13" fmla="*/ 0 w 1057916"/>
                <a:gd name="connsiteY13" fmla="*/ 393643 h 39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7916" h="397743">
                  <a:moveTo>
                    <a:pt x="0" y="393643"/>
                  </a:moveTo>
                  <a:lnTo>
                    <a:pt x="4101" y="311634"/>
                  </a:lnTo>
                  <a:lnTo>
                    <a:pt x="118913" y="295232"/>
                  </a:lnTo>
                  <a:lnTo>
                    <a:pt x="233726" y="278830"/>
                  </a:lnTo>
                  <a:lnTo>
                    <a:pt x="328036" y="262429"/>
                  </a:lnTo>
                  <a:lnTo>
                    <a:pt x="410045" y="246027"/>
                  </a:lnTo>
                  <a:lnTo>
                    <a:pt x="516657" y="217324"/>
                  </a:lnTo>
                  <a:lnTo>
                    <a:pt x="631469" y="184520"/>
                  </a:lnTo>
                  <a:lnTo>
                    <a:pt x="733981" y="151716"/>
                  </a:lnTo>
                  <a:lnTo>
                    <a:pt x="844693" y="110712"/>
                  </a:lnTo>
                  <a:lnTo>
                    <a:pt x="947204" y="57406"/>
                  </a:lnTo>
                  <a:lnTo>
                    <a:pt x="1057916" y="0"/>
                  </a:lnTo>
                  <a:lnTo>
                    <a:pt x="1045615" y="397743"/>
                  </a:lnTo>
                  <a:lnTo>
                    <a:pt x="0" y="39364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928662" y="3643314"/>
              <a:ext cx="221456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H</a:t>
              </a:r>
              <a:r>
                <a:rPr lang="pt-BR" dirty="0" smtClean="0">
                  <a:solidFill>
                    <a:schemeClr val="bg1"/>
                  </a:solidFill>
                  <a:latin typeface="Segoe UI Symbol"/>
                  <a:ea typeface="Segoe UI Symbol"/>
                </a:rPr>
                <a:t>₀: 𝜇 ≥ k</a:t>
              </a:r>
            </a:p>
            <a:p>
              <a:r>
                <a:rPr lang="pt-BR" dirty="0" smtClean="0">
                  <a:solidFill>
                    <a:schemeClr val="bg1"/>
                  </a:solidFill>
                  <a:latin typeface="Segoe UI Symbol"/>
                  <a:ea typeface="Segoe UI Symbol"/>
                </a:rPr>
                <a:t>Hₐ: 𝜇&lt; k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3094946" y="3519074"/>
              <a:ext cx="2191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 smtClean="0">
                  <a:solidFill>
                    <a:schemeClr val="bg1"/>
                  </a:solidFill>
                </a:rPr>
                <a:t>Teste </a:t>
              </a:r>
              <a:r>
                <a:rPr lang="pt-BR" sz="1200" b="1" dirty="0" err="1" smtClean="0">
                  <a:solidFill>
                    <a:schemeClr val="bg1"/>
                  </a:solidFill>
                </a:rPr>
                <a:t>unicaudal</a:t>
              </a:r>
              <a:r>
                <a:rPr lang="pt-BR" sz="1200" b="1" dirty="0" smtClean="0">
                  <a:solidFill>
                    <a:schemeClr val="bg1"/>
                  </a:solidFill>
                </a:rPr>
                <a:t> à esquerda</a:t>
              </a:r>
              <a:endParaRPr lang="pt-B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Texto explicativo retangular 42"/>
            <p:cNvSpPr/>
            <p:nvPr/>
          </p:nvSpPr>
          <p:spPr>
            <a:xfrm>
              <a:off x="5072066" y="3786190"/>
              <a:ext cx="2286016" cy="612648"/>
            </a:xfrm>
            <a:prstGeom prst="wedgeRectCallout">
              <a:avLst>
                <a:gd name="adj1" fmla="val -141267"/>
                <a:gd name="adj2" fmla="val 154972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P é a área à esquerda da estatística do teste.</a:t>
              </a:r>
              <a:endParaRPr lang="pt-BR" sz="1400" dirty="0">
                <a:solidFill>
                  <a:schemeClr val="bg1"/>
                </a:solidFill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2928926" y="5572140"/>
              <a:ext cx="1576072" cy="276999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pt-BR" sz="1200" b="1" dirty="0" smtClean="0">
                  <a:solidFill>
                    <a:schemeClr val="bg1"/>
                  </a:solidFill>
                </a:rPr>
                <a:t>Estatística de teste</a:t>
              </a:r>
              <a:endParaRPr lang="pt-BR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46" name="Conector de seta reta 45"/>
            <p:cNvCxnSpPr/>
            <p:nvPr/>
          </p:nvCxnSpPr>
          <p:spPr>
            <a:xfrm rot="16200000" flipV="1">
              <a:off x="3178959" y="5250669"/>
              <a:ext cx="357190" cy="28575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Valor de P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pPr marL="550926" indent="-514350" algn="just"/>
            <a:r>
              <a:rPr lang="pt-BR" dirty="0" smtClean="0">
                <a:solidFill>
                  <a:schemeClr val="bg1"/>
                </a:solidFill>
              </a:rPr>
              <a:t>Se a hipótese alternativa </a:t>
            </a:r>
            <a:r>
              <a:rPr lang="pt-BR" dirty="0" err="1" smtClean="0">
                <a:solidFill>
                  <a:schemeClr val="bg1"/>
                </a:solidFill>
              </a:rPr>
              <a:t>H</a:t>
            </a:r>
            <a:r>
              <a:rPr lang="pt-BR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ₐ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 contém o símbolo de maior que igualdade (&gt;), o teste de hipótese será um teste </a:t>
            </a:r>
            <a:r>
              <a:rPr lang="pt-BR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unicaudal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 à direita.</a:t>
            </a: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43" name="Grupo 42"/>
          <p:cNvGrpSpPr/>
          <p:nvPr/>
        </p:nvGrpSpPr>
        <p:grpSpPr>
          <a:xfrm>
            <a:off x="928662" y="3519074"/>
            <a:ext cx="7143800" cy="2330065"/>
            <a:chOff x="928662" y="3519074"/>
            <a:chExt cx="7143800" cy="2330065"/>
          </a:xfrm>
        </p:grpSpPr>
        <p:grpSp>
          <p:nvGrpSpPr>
            <p:cNvPr id="24" name="Grupo 23"/>
            <p:cNvGrpSpPr/>
            <p:nvPr/>
          </p:nvGrpSpPr>
          <p:grpSpPr>
            <a:xfrm>
              <a:off x="928662" y="3519074"/>
              <a:ext cx="7143800" cy="2330065"/>
              <a:chOff x="928662" y="3519074"/>
              <a:chExt cx="7143800" cy="2330065"/>
            </a:xfrm>
          </p:grpSpPr>
          <p:grpSp>
            <p:nvGrpSpPr>
              <p:cNvPr id="6" name="Grupo 5"/>
              <p:cNvGrpSpPr/>
              <p:nvPr/>
            </p:nvGrpSpPr>
            <p:grpSpPr>
              <a:xfrm>
                <a:off x="928662" y="3519074"/>
                <a:ext cx="7143800" cy="2330065"/>
                <a:chOff x="928662" y="3519074"/>
                <a:chExt cx="7143800" cy="2330065"/>
              </a:xfrm>
            </p:grpSpPr>
            <p:cxnSp>
              <p:nvCxnSpPr>
                <p:cNvPr id="7" name="Conector reto 6"/>
                <p:cNvCxnSpPr/>
                <p:nvPr/>
              </p:nvCxnSpPr>
              <p:spPr>
                <a:xfrm>
                  <a:off x="2143108" y="5214950"/>
                  <a:ext cx="4286280" cy="1588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Conector reto 7"/>
                <p:cNvCxnSpPr/>
                <p:nvPr/>
              </p:nvCxnSpPr>
              <p:spPr>
                <a:xfrm rot="5400000">
                  <a:off x="4106859" y="5250669"/>
                  <a:ext cx="21510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Conector reto 8"/>
                <p:cNvCxnSpPr/>
                <p:nvPr/>
              </p:nvCxnSpPr>
              <p:spPr>
                <a:xfrm rot="5400000" flipH="1" flipV="1">
                  <a:off x="4958336" y="4999469"/>
                  <a:ext cx="420528" cy="1043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Forma livre 9"/>
                <p:cNvSpPr/>
                <p:nvPr/>
              </p:nvSpPr>
              <p:spPr>
                <a:xfrm>
                  <a:off x="2162432" y="3917092"/>
                  <a:ext cx="4188941" cy="1210962"/>
                </a:xfrm>
                <a:custGeom>
                  <a:avLst/>
                  <a:gdLst>
                    <a:gd name="connsiteX0" fmla="*/ 0 w 4188941"/>
                    <a:gd name="connsiteY0" fmla="*/ 1198605 h 1210962"/>
                    <a:gd name="connsiteX1" fmla="*/ 1062682 w 4188941"/>
                    <a:gd name="connsiteY1" fmla="*/ 877330 h 1210962"/>
                    <a:gd name="connsiteX2" fmla="*/ 2063579 w 4188941"/>
                    <a:gd name="connsiteY2" fmla="*/ 0 h 1210962"/>
                    <a:gd name="connsiteX3" fmla="*/ 3064476 w 4188941"/>
                    <a:gd name="connsiteY3" fmla="*/ 877330 h 1210962"/>
                    <a:gd name="connsiteX4" fmla="*/ 4188941 w 4188941"/>
                    <a:gd name="connsiteY4" fmla="*/ 1210962 h 1210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188941" h="1210962">
                      <a:moveTo>
                        <a:pt x="0" y="1198605"/>
                      </a:moveTo>
                      <a:cubicBezTo>
                        <a:pt x="359376" y="1137851"/>
                        <a:pt x="718752" y="1077098"/>
                        <a:pt x="1062682" y="877330"/>
                      </a:cubicBezTo>
                      <a:cubicBezTo>
                        <a:pt x="1406612" y="677563"/>
                        <a:pt x="1729947" y="0"/>
                        <a:pt x="2063579" y="0"/>
                      </a:cubicBezTo>
                      <a:cubicBezTo>
                        <a:pt x="2397211" y="0"/>
                        <a:pt x="2710249" y="675503"/>
                        <a:pt x="3064476" y="877330"/>
                      </a:cubicBezTo>
                      <a:cubicBezTo>
                        <a:pt x="3418703" y="1079157"/>
                        <a:pt x="3803822" y="1145059"/>
                        <a:pt x="4188941" y="1210962"/>
                      </a:cubicBezTo>
                    </a:path>
                  </a:pathLst>
                </a:cu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cxnSp>
              <p:nvCxnSpPr>
                <p:cNvPr id="11" name="Conector reto 10"/>
                <p:cNvCxnSpPr/>
                <p:nvPr/>
              </p:nvCxnSpPr>
              <p:spPr>
                <a:xfrm rot="5400000">
                  <a:off x="5067235" y="5250669"/>
                  <a:ext cx="21510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reto 11"/>
                <p:cNvCxnSpPr/>
                <p:nvPr/>
              </p:nvCxnSpPr>
              <p:spPr>
                <a:xfrm rot="5400000">
                  <a:off x="5392743" y="5250669"/>
                  <a:ext cx="21510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ector reto 12"/>
                <p:cNvCxnSpPr/>
                <p:nvPr/>
              </p:nvCxnSpPr>
              <p:spPr>
                <a:xfrm rot="5400000">
                  <a:off x="6035685" y="5249875"/>
                  <a:ext cx="21510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tângulo 18"/>
                <p:cNvSpPr/>
                <p:nvPr/>
              </p:nvSpPr>
              <p:spPr>
                <a:xfrm>
                  <a:off x="928662" y="3643314"/>
                  <a:ext cx="2214562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pt-BR" dirty="0" smtClean="0">
                      <a:solidFill>
                        <a:schemeClr val="bg1"/>
                      </a:solidFill>
                    </a:rPr>
                    <a:t>H</a:t>
                  </a:r>
                  <a:r>
                    <a:rPr lang="pt-BR" dirty="0" smtClean="0">
                      <a:solidFill>
                        <a:schemeClr val="bg1"/>
                      </a:solidFill>
                      <a:latin typeface="Segoe UI Symbol"/>
                      <a:ea typeface="Segoe UI Symbol"/>
                    </a:rPr>
                    <a:t>₀: 𝜇 ≤ k</a:t>
                  </a:r>
                </a:p>
                <a:p>
                  <a:r>
                    <a:rPr lang="pt-BR" dirty="0" smtClean="0">
                      <a:solidFill>
                        <a:schemeClr val="bg1"/>
                      </a:solidFill>
                      <a:latin typeface="Segoe UI Symbol"/>
                      <a:ea typeface="Segoe UI Symbol"/>
                    </a:rPr>
                    <a:t>Hₐ: 𝜇 &gt; k</a:t>
                  </a:r>
                  <a:endParaRPr lang="pt-BR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CaixaDeTexto 19"/>
                <p:cNvSpPr txBox="1"/>
                <p:nvPr/>
              </p:nvSpPr>
              <p:spPr>
                <a:xfrm>
                  <a:off x="3094946" y="3519074"/>
                  <a:ext cx="197021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200" b="1" dirty="0" smtClean="0">
                      <a:solidFill>
                        <a:schemeClr val="bg1"/>
                      </a:solidFill>
                    </a:rPr>
                    <a:t>Teste </a:t>
                  </a:r>
                  <a:r>
                    <a:rPr lang="pt-BR" sz="1200" b="1" dirty="0" err="1" smtClean="0">
                      <a:solidFill>
                        <a:schemeClr val="bg1"/>
                      </a:solidFill>
                    </a:rPr>
                    <a:t>unicaudal</a:t>
                  </a:r>
                  <a:r>
                    <a:rPr lang="pt-BR" sz="1200" b="1" dirty="0" smtClean="0">
                      <a:solidFill>
                        <a:schemeClr val="bg1"/>
                      </a:solidFill>
                    </a:rPr>
                    <a:t> à direita</a:t>
                  </a:r>
                  <a:endParaRPr lang="pt-BR" sz="12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" name="CaixaDeTexto 21"/>
                <p:cNvSpPr txBox="1"/>
                <p:nvPr/>
              </p:nvSpPr>
              <p:spPr>
                <a:xfrm>
                  <a:off x="3286116" y="5572140"/>
                  <a:ext cx="1576072" cy="276999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200" b="1" dirty="0" smtClean="0">
                      <a:solidFill>
                        <a:schemeClr val="bg1"/>
                      </a:solidFill>
                    </a:rPr>
                    <a:t>Estatística de teste</a:t>
                  </a:r>
                  <a:endParaRPr lang="pt-BR" sz="12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23" name="Conector de seta reta 22"/>
                <p:cNvCxnSpPr/>
                <p:nvPr/>
              </p:nvCxnSpPr>
              <p:spPr>
                <a:xfrm flipV="1">
                  <a:off x="4714876" y="5286388"/>
                  <a:ext cx="428628" cy="35719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o explicativo retangular 20"/>
                <p:cNvSpPr/>
                <p:nvPr/>
              </p:nvSpPr>
              <p:spPr>
                <a:xfrm>
                  <a:off x="5786446" y="3714752"/>
                  <a:ext cx="2286016" cy="612648"/>
                </a:xfrm>
                <a:prstGeom prst="wedgeRectCallout">
                  <a:avLst>
                    <a:gd name="adj1" fmla="val -56920"/>
                    <a:gd name="adj2" fmla="val 150105"/>
                  </a:avLst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400" dirty="0" smtClean="0">
                      <a:solidFill>
                        <a:schemeClr val="bg1"/>
                      </a:solidFill>
                    </a:rPr>
                    <a:t>P é a área à direita da estatística do teste.</a:t>
                  </a:r>
                  <a:endParaRPr lang="pt-BR" sz="14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5" name="Forma livre 24"/>
              <p:cNvSpPr/>
              <p:nvPr/>
            </p:nvSpPr>
            <p:spPr>
              <a:xfrm>
                <a:off x="5188226" y="4786322"/>
                <a:ext cx="1182757" cy="421782"/>
              </a:xfrm>
              <a:custGeom>
                <a:avLst/>
                <a:gdLst>
                  <a:gd name="connsiteX0" fmla="*/ 0 w 1182757"/>
                  <a:gd name="connsiteY0" fmla="*/ 0 h 447261"/>
                  <a:gd name="connsiteX1" fmla="*/ 0 w 1182757"/>
                  <a:gd name="connsiteY1" fmla="*/ 447261 h 447261"/>
                  <a:gd name="connsiteX2" fmla="*/ 1182757 w 1182757"/>
                  <a:gd name="connsiteY2" fmla="*/ 447261 h 447261"/>
                  <a:gd name="connsiteX3" fmla="*/ 1182757 w 1182757"/>
                  <a:gd name="connsiteY3" fmla="*/ 377687 h 447261"/>
                  <a:gd name="connsiteX4" fmla="*/ 864704 w 1182757"/>
                  <a:gd name="connsiteY4" fmla="*/ 327992 h 447261"/>
                  <a:gd name="connsiteX5" fmla="*/ 526774 w 1182757"/>
                  <a:gd name="connsiteY5" fmla="*/ 258418 h 447261"/>
                  <a:gd name="connsiteX6" fmla="*/ 308113 w 1182757"/>
                  <a:gd name="connsiteY6" fmla="*/ 178905 h 447261"/>
                  <a:gd name="connsiteX7" fmla="*/ 0 w 1182757"/>
                  <a:gd name="connsiteY7" fmla="*/ 0 h 447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82757" h="447261">
                    <a:moveTo>
                      <a:pt x="0" y="0"/>
                    </a:moveTo>
                    <a:lnTo>
                      <a:pt x="0" y="447261"/>
                    </a:lnTo>
                    <a:lnTo>
                      <a:pt x="1182757" y="447261"/>
                    </a:lnTo>
                    <a:lnTo>
                      <a:pt x="1182757" y="377687"/>
                    </a:lnTo>
                    <a:lnTo>
                      <a:pt x="864704" y="327992"/>
                    </a:lnTo>
                    <a:lnTo>
                      <a:pt x="526774" y="258418"/>
                    </a:lnTo>
                    <a:lnTo>
                      <a:pt x="308113" y="17890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30" name="CaixaDeTexto 29"/>
            <p:cNvSpPr txBox="1"/>
            <p:nvPr/>
          </p:nvSpPr>
          <p:spPr>
            <a:xfrm>
              <a:off x="2071670" y="5286388"/>
              <a:ext cx="4285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  <a:latin typeface="Segoe UI Symbol" pitchFamily="34" charset="0"/>
                  <a:ea typeface="Segoe UI Symbol" pitchFamily="34" charset="0"/>
                </a:rPr>
                <a:t> -3            -2            -1              0             1              2             3 </a:t>
              </a:r>
              <a:endParaRPr lang="pt-BR" sz="1200" dirty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</a:endParaRPr>
            </a:p>
          </p:txBody>
        </p:sp>
        <p:cxnSp>
          <p:nvCxnSpPr>
            <p:cNvPr id="31" name="Conector reto 30"/>
            <p:cNvCxnSpPr/>
            <p:nvPr/>
          </p:nvCxnSpPr>
          <p:spPr>
            <a:xfrm>
              <a:off x="2143108" y="5214950"/>
              <a:ext cx="428628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 rot="5400000">
              <a:off x="4106859" y="5250669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 rot="5400000">
              <a:off x="4749801" y="5250669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rot="5400000">
              <a:off x="5392743" y="5250669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 rot="5400000">
              <a:off x="6035685" y="5249875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 rot="5400000">
              <a:off x="2178033" y="5251463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 rot="5400000">
              <a:off x="2820975" y="5251463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 rot="5400000">
              <a:off x="3463917" y="5251463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/>
            <p:cNvSpPr txBox="1"/>
            <p:nvPr/>
          </p:nvSpPr>
          <p:spPr>
            <a:xfrm>
              <a:off x="2071670" y="5286388"/>
              <a:ext cx="4285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  <a:latin typeface="Segoe UI Symbol" pitchFamily="34" charset="0"/>
                  <a:ea typeface="Segoe UI Symbol" pitchFamily="34" charset="0"/>
                </a:rPr>
                <a:t> -3            -2            -1              0             1              2             3 </a:t>
              </a:r>
              <a:endParaRPr lang="pt-BR" sz="1200" dirty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Resumo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pPr marL="550926" indent="-514350"/>
            <a:r>
              <a:rPr lang="pt-BR" dirty="0" smtClean="0">
                <a:solidFill>
                  <a:schemeClr val="bg1"/>
                </a:solidFill>
              </a:rPr>
              <a:t>Se a hipótese alternativa </a:t>
            </a:r>
            <a:r>
              <a:rPr lang="pt-BR" dirty="0" err="1" smtClean="0">
                <a:solidFill>
                  <a:schemeClr val="bg1"/>
                </a:solidFill>
              </a:rPr>
              <a:t>H</a:t>
            </a:r>
            <a:r>
              <a:rPr lang="pt-BR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ₐ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 contém o símbolo de não igualdade (≠), o teste de hipótese é um teste bicaudal. Em um teste bicaudal, cada cauda tem uma área de ½p.</a:t>
            </a:r>
            <a:endParaRPr lang="pt-BR" dirty="0" smtClean="0">
              <a:solidFill>
                <a:schemeClr val="bg1"/>
              </a:solidFill>
            </a:endParaRPr>
          </a:p>
          <a:p>
            <a:pPr marL="550926" indent="-514350">
              <a:buFont typeface="+mj-lt"/>
              <a:buAutoNum type="arabicPeriod" startAt="2"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25" name="Grupo 24"/>
          <p:cNvGrpSpPr/>
          <p:nvPr/>
        </p:nvGrpSpPr>
        <p:grpSpPr>
          <a:xfrm>
            <a:off x="571472" y="3643314"/>
            <a:ext cx="6786610" cy="2500330"/>
            <a:chOff x="571472" y="3643314"/>
            <a:chExt cx="6786610" cy="2500330"/>
          </a:xfrm>
        </p:grpSpPr>
        <p:grpSp>
          <p:nvGrpSpPr>
            <p:cNvPr id="5" name="Grupo 4"/>
            <p:cNvGrpSpPr/>
            <p:nvPr/>
          </p:nvGrpSpPr>
          <p:grpSpPr>
            <a:xfrm>
              <a:off x="928662" y="3643314"/>
              <a:ext cx="6429420" cy="2500330"/>
              <a:chOff x="928662" y="3348809"/>
              <a:chExt cx="6429420" cy="2500330"/>
            </a:xfrm>
          </p:grpSpPr>
          <p:cxnSp>
            <p:nvCxnSpPr>
              <p:cNvPr id="6" name="Conector reto 5"/>
              <p:cNvCxnSpPr/>
              <p:nvPr/>
            </p:nvCxnSpPr>
            <p:spPr>
              <a:xfrm>
                <a:off x="2143108" y="5214950"/>
                <a:ext cx="4286280" cy="158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to 6"/>
              <p:cNvCxnSpPr/>
              <p:nvPr/>
            </p:nvCxnSpPr>
            <p:spPr>
              <a:xfrm rot="5400000">
                <a:off x="4106859" y="5250669"/>
                <a:ext cx="21510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to 7"/>
              <p:cNvCxnSpPr/>
              <p:nvPr/>
            </p:nvCxnSpPr>
            <p:spPr>
              <a:xfrm rot="5400000" flipH="1" flipV="1">
                <a:off x="4958336" y="4999469"/>
                <a:ext cx="420528" cy="1043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Forma livre 8"/>
              <p:cNvSpPr/>
              <p:nvPr/>
            </p:nvSpPr>
            <p:spPr>
              <a:xfrm>
                <a:off x="2162432" y="3917092"/>
                <a:ext cx="4188941" cy="1210962"/>
              </a:xfrm>
              <a:custGeom>
                <a:avLst/>
                <a:gdLst>
                  <a:gd name="connsiteX0" fmla="*/ 0 w 4188941"/>
                  <a:gd name="connsiteY0" fmla="*/ 1198605 h 1210962"/>
                  <a:gd name="connsiteX1" fmla="*/ 1062682 w 4188941"/>
                  <a:gd name="connsiteY1" fmla="*/ 877330 h 1210962"/>
                  <a:gd name="connsiteX2" fmla="*/ 2063579 w 4188941"/>
                  <a:gd name="connsiteY2" fmla="*/ 0 h 1210962"/>
                  <a:gd name="connsiteX3" fmla="*/ 3064476 w 4188941"/>
                  <a:gd name="connsiteY3" fmla="*/ 877330 h 1210962"/>
                  <a:gd name="connsiteX4" fmla="*/ 4188941 w 4188941"/>
                  <a:gd name="connsiteY4" fmla="*/ 1210962 h 1210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88941" h="1210962">
                    <a:moveTo>
                      <a:pt x="0" y="1198605"/>
                    </a:moveTo>
                    <a:cubicBezTo>
                      <a:pt x="359376" y="1137851"/>
                      <a:pt x="718752" y="1077098"/>
                      <a:pt x="1062682" y="877330"/>
                    </a:cubicBezTo>
                    <a:cubicBezTo>
                      <a:pt x="1406612" y="677563"/>
                      <a:pt x="1729947" y="0"/>
                      <a:pt x="2063579" y="0"/>
                    </a:cubicBezTo>
                    <a:cubicBezTo>
                      <a:pt x="2397211" y="0"/>
                      <a:pt x="2710249" y="675503"/>
                      <a:pt x="3064476" y="877330"/>
                    </a:cubicBezTo>
                    <a:cubicBezTo>
                      <a:pt x="3418703" y="1079157"/>
                      <a:pt x="3803822" y="1145059"/>
                      <a:pt x="4188941" y="1210962"/>
                    </a:cubicBezTo>
                  </a:path>
                </a:pathLst>
              </a:cu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10" name="Conector reto 9"/>
              <p:cNvCxnSpPr/>
              <p:nvPr/>
            </p:nvCxnSpPr>
            <p:spPr>
              <a:xfrm rot="5400000">
                <a:off x="4749801" y="5250669"/>
                <a:ext cx="21510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 rot="5400000">
                <a:off x="5392743" y="5250669"/>
                <a:ext cx="21510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reto 11"/>
              <p:cNvCxnSpPr/>
              <p:nvPr/>
            </p:nvCxnSpPr>
            <p:spPr>
              <a:xfrm rot="5400000">
                <a:off x="6035685" y="5249875"/>
                <a:ext cx="21510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 rot="5400000">
                <a:off x="2178033" y="5251463"/>
                <a:ext cx="21510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/>
              <p:cNvCxnSpPr/>
              <p:nvPr/>
            </p:nvCxnSpPr>
            <p:spPr>
              <a:xfrm rot="5400000">
                <a:off x="2820975" y="5251463"/>
                <a:ext cx="21510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 rot="5400000">
                <a:off x="3463917" y="5251463"/>
                <a:ext cx="21510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CaixaDeTexto 15"/>
              <p:cNvSpPr txBox="1"/>
              <p:nvPr/>
            </p:nvSpPr>
            <p:spPr>
              <a:xfrm>
                <a:off x="2071670" y="5286388"/>
                <a:ext cx="42851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 smtClean="0">
                    <a:solidFill>
                      <a:schemeClr val="bg1"/>
                    </a:solidFill>
                    <a:latin typeface="Segoe UI Symbol" pitchFamily="34" charset="0"/>
                    <a:ea typeface="Segoe UI Symbol" pitchFamily="34" charset="0"/>
                  </a:rPr>
                  <a:t> -3            -2            -1              0             1              2             3 </a:t>
                </a:r>
                <a:endParaRPr lang="pt-BR" sz="1200" dirty="0">
                  <a:solidFill>
                    <a:schemeClr val="bg1"/>
                  </a:solidFill>
                  <a:latin typeface="Segoe UI Symbol" pitchFamily="34" charset="0"/>
                  <a:ea typeface="Segoe UI Symbol" pitchFamily="34" charset="0"/>
                </a:endParaRPr>
              </a:p>
            </p:txBody>
          </p:sp>
          <p:sp>
            <p:nvSpPr>
              <p:cNvPr id="17" name="Retângulo 16"/>
              <p:cNvSpPr/>
              <p:nvPr/>
            </p:nvSpPr>
            <p:spPr>
              <a:xfrm>
                <a:off x="928662" y="3643314"/>
                <a:ext cx="221456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 smtClean="0">
                    <a:solidFill>
                      <a:schemeClr val="bg1"/>
                    </a:solidFill>
                  </a:rPr>
                  <a:t>H</a:t>
                </a:r>
                <a:r>
                  <a:rPr lang="pt-BR" dirty="0" smtClean="0">
                    <a:solidFill>
                      <a:schemeClr val="bg1"/>
                    </a:solidFill>
                    <a:latin typeface="Segoe UI Symbol"/>
                    <a:ea typeface="Segoe UI Symbol"/>
                  </a:rPr>
                  <a:t>₀: 𝜇 = k</a:t>
                </a:r>
              </a:p>
              <a:p>
                <a:r>
                  <a:rPr lang="pt-BR" dirty="0" smtClean="0">
                    <a:solidFill>
                      <a:schemeClr val="bg1"/>
                    </a:solidFill>
                    <a:latin typeface="Segoe UI Symbol"/>
                    <a:ea typeface="Segoe UI Symbol"/>
                  </a:rPr>
                  <a:t>Hₐ: 𝜇 ≠ k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3543858" y="3571876"/>
                <a:ext cx="12424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b="1" dirty="0" smtClean="0">
                    <a:solidFill>
                      <a:schemeClr val="bg1"/>
                    </a:solidFill>
                  </a:rPr>
                  <a:t>Teste bicaudal</a:t>
                </a:r>
                <a:endParaRPr lang="pt-BR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3286116" y="5572140"/>
                <a:ext cx="1576072" cy="276999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BR" sz="1200" b="1" dirty="0" smtClean="0">
                    <a:solidFill>
                      <a:schemeClr val="bg1"/>
                    </a:solidFill>
                  </a:rPr>
                  <a:t>Estatística de teste</a:t>
                </a:r>
                <a:endParaRPr lang="pt-BR" sz="12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0" name="Conector de seta reta 19"/>
              <p:cNvCxnSpPr/>
              <p:nvPr/>
            </p:nvCxnSpPr>
            <p:spPr>
              <a:xfrm flipV="1">
                <a:off x="4714876" y="5286388"/>
                <a:ext cx="428628" cy="35719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o explicativo retangular 20"/>
              <p:cNvSpPr/>
              <p:nvPr/>
            </p:nvSpPr>
            <p:spPr>
              <a:xfrm>
                <a:off x="5786446" y="3348809"/>
                <a:ext cx="1571636" cy="1071570"/>
              </a:xfrm>
              <a:prstGeom prst="wedgeRectCallout">
                <a:avLst>
                  <a:gd name="adj1" fmla="val -51228"/>
                  <a:gd name="adj2" fmla="val 97435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bg1"/>
                    </a:solidFill>
                  </a:rPr>
                  <a:t>P é duas vezes a área à direita do valor positivo da estatística do teste.</a:t>
                </a:r>
                <a:endParaRPr lang="pt-BR" sz="1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Forma livre 21"/>
            <p:cNvSpPr/>
            <p:nvPr/>
          </p:nvSpPr>
          <p:spPr>
            <a:xfrm>
              <a:off x="5188226" y="5080827"/>
              <a:ext cx="1182757" cy="421782"/>
            </a:xfrm>
            <a:custGeom>
              <a:avLst/>
              <a:gdLst>
                <a:gd name="connsiteX0" fmla="*/ 0 w 1182757"/>
                <a:gd name="connsiteY0" fmla="*/ 0 h 447261"/>
                <a:gd name="connsiteX1" fmla="*/ 0 w 1182757"/>
                <a:gd name="connsiteY1" fmla="*/ 447261 h 447261"/>
                <a:gd name="connsiteX2" fmla="*/ 1182757 w 1182757"/>
                <a:gd name="connsiteY2" fmla="*/ 447261 h 447261"/>
                <a:gd name="connsiteX3" fmla="*/ 1182757 w 1182757"/>
                <a:gd name="connsiteY3" fmla="*/ 377687 h 447261"/>
                <a:gd name="connsiteX4" fmla="*/ 864704 w 1182757"/>
                <a:gd name="connsiteY4" fmla="*/ 327992 h 447261"/>
                <a:gd name="connsiteX5" fmla="*/ 526774 w 1182757"/>
                <a:gd name="connsiteY5" fmla="*/ 258418 h 447261"/>
                <a:gd name="connsiteX6" fmla="*/ 308113 w 1182757"/>
                <a:gd name="connsiteY6" fmla="*/ 178905 h 447261"/>
                <a:gd name="connsiteX7" fmla="*/ 0 w 1182757"/>
                <a:gd name="connsiteY7" fmla="*/ 0 h 44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2757" h="447261">
                  <a:moveTo>
                    <a:pt x="0" y="0"/>
                  </a:moveTo>
                  <a:lnTo>
                    <a:pt x="0" y="447261"/>
                  </a:lnTo>
                  <a:lnTo>
                    <a:pt x="1182757" y="447261"/>
                  </a:lnTo>
                  <a:lnTo>
                    <a:pt x="1182757" y="377687"/>
                  </a:lnTo>
                  <a:lnTo>
                    <a:pt x="864704" y="327992"/>
                  </a:lnTo>
                  <a:lnTo>
                    <a:pt x="526774" y="258418"/>
                  </a:lnTo>
                  <a:lnTo>
                    <a:pt x="308113" y="1789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Texto explicativo retangular 22"/>
            <p:cNvSpPr/>
            <p:nvPr/>
          </p:nvSpPr>
          <p:spPr>
            <a:xfrm>
              <a:off x="571472" y="4572008"/>
              <a:ext cx="1571636" cy="1214446"/>
            </a:xfrm>
            <a:prstGeom prst="wedgeRectCallout">
              <a:avLst>
                <a:gd name="adj1" fmla="val 109123"/>
                <a:gd name="adj2" fmla="val -352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P é duas vezes a área à esquerda do valor positivo da estatística do teste.</a:t>
              </a:r>
              <a:endParaRPr lang="pt-BR" sz="1400" dirty="0">
                <a:solidFill>
                  <a:schemeClr val="bg1"/>
                </a:solidFill>
              </a:endParaRP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2160936" y="5101891"/>
              <a:ext cx="1057916" cy="397743"/>
            </a:xfrm>
            <a:custGeom>
              <a:avLst/>
              <a:gdLst>
                <a:gd name="connsiteX0" fmla="*/ 0 w 1057916"/>
                <a:gd name="connsiteY0" fmla="*/ 393643 h 397743"/>
                <a:gd name="connsiteX1" fmla="*/ 4101 w 1057916"/>
                <a:gd name="connsiteY1" fmla="*/ 311634 h 397743"/>
                <a:gd name="connsiteX2" fmla="*/ 118913 w 1057916"/>
                <a:gd name="connsiteY2" fmla="*/ 295232 h 397743"/>
                <a:gd name="connsiteX3" fmla="*/ 233726 w 1057916"/>
                <a:gd name="connsiteY3" fmla="*/ 278830 h 397743"/>
                <a:gd name="connsiteX4" fmla="*/ 328036 w 1057916"/>
                <a:gd name="connsiteY4" fmla="*/ 262429 h 397743"/>
                <a:gd name="connsiteX5" fmla="*/ 410045 w 1057916"/>
                <a:gd name="connsiteY5" fmla="*/ 246027 h 397743"/>
                <a:gd name="connsiteX6" fmla="*/ 516657 w 1057916"/>
                <a:gd name="connsiteY6" fmla="*/ 217324 h 397743"/>
                <a:gd name="connsiteX7" fmla="*/ 631469 w 1057916"/>
                <a:gd name="connsiteY7" fmla="*/ 184520 h 397743"/>
                <a:gd name="connsiteX8" fmla="*/ 733981 w 1057916"/>
                <a:gd name="connsiteY8" fmla="*/ 151716 h 397743"/>
                <a:gd name="connsiteX9" fmla="*/ 844693 w 1057916"/>
                <a:gd name="connsiteY9" fmla="*/ 110712 h 397743"/>
                <a:gd name="connsiteX10" fmla="*/ 947204 w 1057916"/>
                <a:gd name="connsiteY10" fmla="*/ 57406 h 397743"/>
                <a:gd name="connsiteX11" fmla="*/ 1057916 w 1057916"/>
                <a:gd name="connsiteY11" fmla="*/ 0 h 397743"/>
                <a:gd name="connsiteX12" fmla="*/ 1045615 w 1057916"/>
                <a:gd name="connsiteY12" fmla="*/ 397743 h 397743"/>
                <a:gd name="connsiteX13" fmla="*/ 0 w 1057916"/>
                <a:gd name="connsiteY13" fmla="*/ 393643 h 39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7916" h="397743">
                  <a:moveTo>
                    <a:pt x="0" y="393643"/>
                  </a:moveTo>
                  <a:lnTo>
                    <a:pt x="4101" y="311634"/>
                  </a:lnTo>
                  <a:lnTo>
                    <a:pt x="118913" y="295232"/>
                  </a:lnTo>
                  <a:lnTo>
                    <a:pt x="233726" y="278830"/>
                  </a:lnTo>
                  <a:lnTo>
                    <a:pt x="328036" y="262429"/>
                  </a:lnTo>
                  <a:lnTo>
                    <a:pt x="410045" y="246027"/>
                  </a:lnTo>
                  <a:lnTo>
                    <a:pt x="516657" y="217324"/>
                  </a:lnTo>
                  <a:lnTo>
                    <a:pt x="631469" y="184520"/>
                  </a:lnTo>
                  <a:lnTo>
                    <a:pt x="733981" y="151716"/>
                  </a:lnTo>
                  <a:lnTo>
                    <a:pt x="844693" y="110712"/>
                  </a:lnTo>
                  <a:lnTo>
                    <a:pt x="947204" y="57406"/>
                  </a:lnTo>
                  <a:lnTo>
                    <a:pt x="1057916" y="0"/>
                  </a:lnTo>
                  <a:lnTo>
                    <a:pt x="1045615" y="397743"/>
                  </a:lnTo>
                  <a:lnTo>
                    <a:pt x="0" y="39364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50926" indent="-514350" algn="just"/>
            <a:r>
              <a:rPr lang="pt-BR" dirty="0" smtClean="0"/>
              <a:t>Quanto &lt; P do teste = mais evidência há para se rejeitar a hipótese nula.</a:t>
            </a:r>
          </a:p>
          <a:p>
            <a:pPr marL="550926" indent="-514350" algn="just"/>
            <a:r>
              <a:rPr lang="pt-BR" dirty="0" smtClean="0"/>
              <a:t>Um valor P muito pequeno indica um evento incomum.</a:t>
            </a:r>
          </a:p>
          <a:p>
            <a:pPr marL="550926" indent="-514350" algn="just"/>
            <a:endParaRPr lang="pt-BR" dirty="0" smtClean="0"/>
          </a:p>
          <a:p>
            <a:pPr marL="550926" indent="-514350" algn="just"/>
            <a:r>
              <a:rPr lang="pt-BR" dirty="0" smtClean="0"/>
              <a:t>Lembre-se, entretanto, que mesmo um valor P muito baixo não constitui prova de que a hipótese nula é falsa, somente que esta é provavelmente falsa.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Exemplo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Para cada afirmação, estabeleça em palavras e símbolos H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₀</a:t>
            </a:r>
            <a:r>
              <a:rPr lang="pt-BR" dirty="0" smtClean="0">
                <a:solidFill>
                  <a:schemeClr val="bg1"/>
                </a:solidFill>
              </a:rPr>
              <a:t> e </a:t>
            </a:r>
            <a:r>
              <a:rPr lang="pt-BR" dirty="0" err="1" smtClean="0">
                <a:solidFill>
                  <a:schemeClr val="bg1"/>
                </a:solidFill>
              </a:rPr>
              <a:t>H</a:t>
            </a:r>
            <a:r>
              <a:rPr lang="pt-BR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ₐ</a:t>
            </a:r>
            <a:r>
              <a:rPr lang="pt-BR" dirty="0" smtClean="0">
                <a:solidFill>
                  <a:schemeClr val="bg1"/>
                </a:solidFill>
              </a:rPr>
              <a:t>. Então, determine se o teste de hipótese é </a:t>
            </a:r>
            <a:r>
              <a:rPr lang="pt-BR" dirty="0" err="1" smtClean="0">
                <a:solidFill>
                  <a:schemeClr val="bg1"/>
                </a:solidFill>
              </a:rPr>
              <a:t>unicaudal</a:t>
            </a:r>
            <a:r>
              <a:rPr lang="pt-BR" dirty="0" smtClean="0">
                <a:solidFill>
                  <a:schemeClr val="bg1"/>
                </a:solidFill>
              </a:rPr>
              <a:t> à esquerda, à direita ou bicaudal. Descreva uma distribuição de amostragem normal e </a:t>
            </a:r>
            <a:r>
              <a:rPr lang="pt-BR" dirty="0" err="1" smtClean="0">
                <a:solidFill>
                  <a:schemeClr val="bg1"/>
                </a:solidFill>
              </a:rPr>
              <a:t>sombrei</a:t>
            </a:r>
            <a:r>
              <a:rPr lang="pt-BR" dirty="0" smtClean="0">
                <a:solidFill>
                  <a:schemeClr val="bg1"/>
                </a:solidFill>
              </a:rPr>
              <a:t> a área para o valor P.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Uma universidade pública que a proporção de seus estudantes que se graduaram em 4 anos é de 82%.</a:t>
            </a:r>
          </a:p>
          <a:p>
            <a:pPr algn="just"/>
            <a:r>
              <a:rPr lang="pt-BR" u="sng" dirty="0" smtClean="0">
                <a:solidFill>
                  <a:schemeClr val="bg1"/>
                </a:solidFill>
              </a:rPr>
              <a:t>Solução</a:t>
            </a:r>
            <a:r>
              <a:rPr lang="pt-BR" dirty="0" smtClean="0">
                <a:solidFill>
                  <a:schemeClr val="bg1"/>
                </a:solidFill>
              </a:rPr>
              <a:t>: </a:t>
            </a: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Pelo fato de </a:t>
            </a:r>
            <a:r>
              <a:rPr lang="pt-BR" sz="2400" dirty="0" err="1" smtClean="0">
                <a:solidFill>
                  <a:schemeClr val="bg1"/>
                </a:solidFill>
              </a:rPr>
              <a:t>H</a:t>
            </a:r>
            <a:r>
              <a:rPr lang="pt-BR" sz="2400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ₐ</a:t>
            </a:r>
            <a:r>
              <a:rPr lang="pt-BR" sz="2400" dirty="0" smtClean="0">
                <a:solidFill>
                  <a:schemeClr val="bg1"/>
                </a:solidFill>
              </a:rPr>
              <a:t> conter o símbolo de ≠, o teste é de hipótese bicaudal.</a:t>
            </a:r>
          </a:p>
        </p:txBody>
      </p:sp>
      <p:sp>
        <p:nvSpPr>
          <p:cNvPr id="5" name="Retângulo 4"/>
          <p:cNvSpPr/>
          <p:nvPr/>
        </p:nvSpPr>
        <p:spPr>
          <a:xfrm>
            <a:off x="928662" y="3714752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H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₀: p = 0,82  A proporção de estudantes que se graduaram em 4 anos é 82% (afirmação)</a:t>
            </a:r>
          </a:p>
          <a:p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Hₐ: p ≠ 0,82 A proporção de estudantes que se graduaram em 4 anos não é 82%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 gráfico da distribuição de amostragem normal abaixo mostra a área sombreada para o valor de P.</a:t>
            </a: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38" name="Grupo 37"/>
          <p:cNvGrpSpPr/>
          <p:nvPr/>
        </p:nvGrpSpPr>
        <p:grpSpPr>
          <a:xfrm>
            <a:off x="1214414" y="3437753"/>
            <a:ext cx="5500726" cy="1942098"/>
            <a:chOff x="928662" y="3866381"/>
            <a:chExt cx="5500726" cy="1942098"/>
          </a:xfrm>
        </p:grpSpPr>
        <p:grpSp>
          <p:nvGrpSpPr>
            <p:cNvPr id="39" name="Grupo 4"/>
            <p:cNvGrpSpPr/>
            <p:nvPr/>
          </p:nvGrpSpPr>
          <p:grpSpPr>
            <a:xfrm>
              <a:off x="928662" y="3866381"/>
              <a:ext cx="5500726" cy="1942098"/>
              <a:chOff x="928662" y="3571876"/>
              <a:chExt cx="5500726" cy="1942098"/>
            </a:xfrm>
          </p:grpSpPr>
          <p:cxnSp>
            <p:nvCxnSpPr>
              <p:cNvPr id="43" name="Conector reto 42"/>
              <p:cNvCxnSpPr/>
              <p:nvPr/>
            </p:nvCxnSpPr>
            <p:spPr>
              <a:xfrm>
                <a:off x="2143108" y="5214950"/>
                <a:ext cx="4286280" cy="158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/>
              <p:cNvCxnSpPr/>
              <p:nvPr/>
            </p:nvCxnSpPr>
            <p:spPr>
              <a:xfrm rot="5400000" flipH="1" flipV="1">
                <a:off x="4958336" y="4999469"/>
                <a:ext cx="420528" cy="1043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orma livre 45"/>
              <p:cNvSpPr/>
              <p:nvPr/>
            </p:nvSpPr>
            <p:spPr>
              <a:xfrm>
                <a:off x="2162432" y="3917092"/>
                <a:ext cx="4188941" cy="1210962"/>
              </a:xfrm>
              <a:custGeom>
                <a:avLst/>
                <a:gdLst>
                  <a:gd name="connsiteX0" fmla="*/ 0 w 4188941"/>
                  <a:gd name="connsiteY0" fmla="*/ 1198605 h 1210962"/>
                  <a:gd name="connsiteX1" fmla="*/ 1062682 w 4188941"/>
                  <a:gd name="connsiteY1" fmla="*/ 877330 h 1210962"/>
                  <a:gd name="connsiteX2" fmla="*/ 2063579 w 4188941"/>
                  <a:gd name="connsiteY2" fmla="*/ 0 h 1210962"/>
                  <a:gd name="connsiteX3" fmla="*/ 3064476 w 4188941"/>
                  <a:gd name="connsiteY3" fmla="*/ 877330 h 1210962"/>
                  <a:gd name="connsiteX4" fmla="*/ 4188941 w 4188941"/>
                  <a:gd name="connsiteY4" fmla="*/ 1210962 h 1210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88941" h="1210962">
                    <a:moveTo>
                      <a:pt x="0" y="1198605"/>
                    </a:moveTo>
                    <a:cubicBezTo>
                      <a:pt x="359376" y="1137851"/>
                      <a:pt x="718752" y="1077098"/>
                      <a:pt x="1062682" y="877330"/>
                    </a:cubicBezTo>
                    <a:cubicBezTo>
                      <a:pt x="1406612" y="677563"/>
                      <a:pt x="1729947" y="0"/>
                      <a:pt x="2063579" y="0"/>
                    </a:cubicBezTo>
                    <a:cubicBezTo>
                      <a:pt x="2397211" y="0"/>
                      <a:pt x="2710249" y="675503"/>
                      <a:pt x="3064476" y="877330"/>
                    </a:cubicBezTo>
                    <a:cubicBezTo>
                      <a:pt x="3418703" y="1079157"/>
                      <a:pt x="3803822" y="1145059"/>
                      <a:pt x="4188941" y="1210962"/>
                    </a:cubicBezTo>
                  </a:path>
                </a:pathLst>
              </a:cu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7" name="Conector reto 46"/>
              <p:cNvCxnSpPr/>
              <p:nvPr/>
            </p:nvCxnSpPr>
            <p:spPr>
              <a:xfrm rot="5400000">
                <a:off x="5067235" y="5250669"/>
                <a:ext cx="21510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to 50"/>
              <p:cNvCxnSpPr/>
              <p:nvPr/>
            </p:nvCxnSpPr>
            <p:spPr>
              <a:xfrm rot="5400000">
                <a:off x="3106727" y="5251463"/>
                <a:ext cx="21510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CaixaDeTexto 52"/>
              <p:cNvSpPr txBox="1"/>
              <p:nvPr/>
            </p:nvSpPr>
            <p:spPr>
              <a:xfrm>
                <a:off x="3000364" y="5206197"/>
                <a:ext cx="23054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chemeClr val="bg1"/>
                    </a:solidFill>
                    <a:latin typeface="Segoe UI Symbol" pitchFamily="34" charset="0"/>
                    <a:ea typeface="Segoe UI Symbol" pitchFamily="34" charset="0"/>
                  </a:rPr>
                  <a:t>-z               0                    z</a:t>
                </a:r>
                <a:endParaRPr lang="pt-BR" sz="1400" b="1" dirty="0">
                  <a:solidFill>
                    <a:schemeClr val="bg1"/>
                  </a:solidFill>
                  <a:latin typeface="Segoe UI Symbol" pitchFamily="34" charset="0"/>
                  <a:ea typeface="Segoe UI Symbol" pitchFamily="34" charset="0"/>
                </a:endParaRPr>
              </a:p>
            </p:txBody>
          </p:sp>
          <p:sp>
            <p:nvSpPr>
              <p:cNvPr id="54" name="Retângulo 53"/>
              <p:cNvSpPr/>
              <p:nvPr/>
            </p:nvSpPr>
            <p:spPr>
              <a:xfrm>
                <a:off x="928662" y="3643314"/>
                <a:ext cx="221456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 smtClean="0">
                    <a:solidFill>
                      <a:schemeClr val="bg1"/>
                    </a:solidFill>
                  </a:rPr>
                  <a:t>H</a:t>
                </a:r>
                <a:r>
                  <a:rPr lang="pt-BR" dirty="0" smtClean="0">
                    <a:solidFill>
                      <a:schemeClr val="bg1"/>
                    </a:solidFill>
                    <a:latin typeface="Segoe UI Symbol"/>
                    <a:ea typeface="Segoe UI Symbol"/>
                  </a:rPr>
                  <a:t>₀: p = 0,82</a:t>
                </a:r>
              </a:p>
              <a:p>
                <a:r>
                  <a:rPr lang="pt-BR" dirty="0" smtClean="0">
                    <a:solidFill>
                      <a:schemeClr val="bg1"/>
                    </a:solidFill>
                    <a:latin typeface="Segoe UI Symbol"/>
                    <a:ea typeface="Segoe UI Symbol"/>
                  </a:rPr>
                  <a:t>Hₐ: p ≠ 0,82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CaixaDeTexto 54"/>
              <p:cNvSpPr txBox="1"/>
              <p:nvPr/>
            </p:nvSpPr>
            <p:spPr>
              <a:xfrm>
                <a:off x="3543858" y="3571876"/>
                <a:ext cx="12424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b="1" dirty="0" smtClean="0">
                    <a:solidFill>
                      <a:schemeClr val="bg1"/>
                    </a:solidFill>
                  </a:rPr>
                  <a:t>Teste bicaudal</a:t>
                </a:r>
                <a:endParaRPr lang="pt-BR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Forma livre 39"/>
            <p:cNvSpPr/>
            <p:nvPr/>
          </p:nvSpPr>
          <p:spPr>
            <a:xfrm>
              <a:off x="5188226" y="5080827"/>
              <a:ext cx="1182757" cy="421782"/>
            </a:xfrm>
            <a:custGeom>
              <a:avLst/>
              <a:gdLst>
                <a:gd name="connsiteX0" fmla="*/ 0 w 1182757"/>
                <a:gd name="connsiteY0" fmla="*/ 0 h 447261"/>
                <a:gd name="connsiteX1" fmla="*/ 0 w 1182757"/>
                <a:gd name="connsiteY1" fmla="*/ 447261 h 447261"/>
                <a:gd name="connsiteX2" fmla="*/ 1182757 w 1182757"/>
                <a:gd name="connsiteY2" fmla="*/ 447261 h 447261"/>
                <a:gd name="connsiteX3" fmla="*/ 1182757 w 1182757"/>
                <a:gd name="connsiteY3" fmla="*/ 377687 h 447261"/>
                <a:gd name="connsiteX4" fmla="*/ 864704 w 1182757"/>
                <a:gd name="connsiteY4" fmla="*/ 327992 h 447261"/>
                <a:gd name="connsiteX5" fmla="*/ 526774 w 1182757"/>
                <a:gd name="connsiteY5" fmla="*/ 258418 h 447261"/>
                <a:gd name="connsiteX6" fmla="*/ 308113 w 1182757"/>
                <a:gd name="connsiteY6" fmla="*/ 178905 h 447261"/>
                <a:gd name="connsiteX7" fmla="*/ 0 w 1182757"/>
                <a:gd name="connsiteY7" fmla="*/ 0 h 44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2757" h="447261">
                  <a:moveTo>
                    <a:pt x="0" y="0"/>
                  </a:moveTo>
                  <a:lnTo>
                    <a:pt x="0" y="447261"/>
                  </a:lnTo>
                  <a:lnTo>
                    <a:pt x="1182757" y="447261"/>
                  </a:lnTo>
                  <a:lnTo>
                    <a:pt x="1182757" y="377687"/>
                  </a:lnTo>
                  <a:lnTo>
                    <a:pt x="864704" y="327992"/>
                  </a:lnTo>
                  <a:lnTo>
                    <a:pt x="526774" y="258418"/>
                  </a:lnTo>
                  <a:lnTo>
                    <a:pt x="308113" y="1789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2160936" y="5101891"/>
              <a:ext cx="1057916" cy="397743"/>
            </a:xfrm>
            <a:custGeom>
              <a:avLst/>
              <a:gdLst>
                <a:gd name="connsiteX0" fmla="*/ 0 w 1057916"/>
                <a:gd name="connsiteY0" fmla="*/ 393643 h 397743"/>
                <a:gd name="connsiteX1" fmla="*/ 4101 w 1057916"/>
                <a:gd name="connsiteY1" fmla="*/ 311634 h 397743"/>
                <a:gd name="connsiteX2" fmla="*/ 118913 w 1057916"/>
                <a:gd name="connsiteY2" fmla="*/ 295232 h 397743"/>
                <a:gd name="connsiteX3" fmla="*/ 233726 w 1057916"/>
                <a:gd name="connsiteY3" fmla="*/ 278830 h 397743"/>
                <a:gd name="connsiteX4" fmla="*/ 328036 w 1057916"/>
                <a:gd name="connsiteY4" fmla="*/ 262429 h 397743"/>
                <a:gd name="connsiteX5" fmla="*/ 410045 w 1057916"/>
                <a:gd name="connsiteY5" fmla="*/ 246027 h 397743"/>
                <a:gd name="connsiteX6" fmla="*/ 516657 w 1057916"/>
                <a:gd name="connsiteY6" fmla="*/ 217324 h 397743"/>
                <a:gd name="connsiteX7" fmla="*/ 631469 w 1057916"/>
                <a:gd name="connsiteY7" fmla="*/ 184520 h 397743"/>
                <a:gd name="connsiteX8" fmla="*/ 733981 w 1057916"/>
                <a:gd name="connsiteY8" fmla="*/ 151716 h 397743"/>
                <a:gd name="connsiteX9" fmla="*/ 844693 w 1057916"/>
                <a:gd name="connsiteY9" fmla="*/ 110712 h 397743"/>
                <a:gd name="connsiteX10" fmla="*/ 947204 w 1057916"/>
                <a:gd name="connsiteY10" fmla="*/ 57406 h 397743"/>
                <a:gd name="connsiteX11" fmla="*/ 1057916 w 1057916"/>
                <a:gd name="connsiteY11" fmla="*/ 0 h 397743"/>
                <a:gd name="connsiteX12" fmla="*/ 1045615 w 1057916"/>
                <a:gd name="connsiteY12" fmla="*/ 397743 h 397743"/>
                <a:gd name="connsiteX13" fmla="*/ 0 w 1057916"/>
                <a:gd name="connsiteY13" fmla="*/ 393643 h 39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7916" h="397743">
                  <a:moveTo>
                    <a:pt x="0" y="393643"/>
                  </a:moveTo>
                  <a:lnTo>
                    <a:pt x="4101" y="311634"/>
                  </a:lnTo>
                  <a:lnTo>
                    <a:pt x="118913" y="295232"/>
                  </a:lnTo>
                  <a:lnTo>
                    <a:pt x="233726" y="278830"/>
                  </a:lnTo>
                  <a:lnTo>
                    <a:pt x="328036" y="262429"/>
                  </a:lnTo>
                  <a:lnTo>
                    <a:pt x="410045" y="246027"/>
                  </a:lnTo>
                  <a:lnTo>
                    <a:pt x="516657" y="217324"/>
                  </a:lnTo>
                  <a:lnTo>
                    <a:pt x="631469" y="184520"/>
                  </a:lnTo>
                  <a:lnTo>
                    <a:pt x="733981" y="151716"/>
                  </a:lnTo>
                  <a:lnTo>
                    <a:pt x="844693" y="110712"/>
                  </a:lnTo>
                  <a:lnTo>
                    <a:pt x="947204" y="57406"/>
                  </a:lnTo>
                  <a:lnTo>
                    <a:pt x="1057916" y="0"/>
                  </a:lnTo>
                  <a:lnTo>
                    <a:pt x="1045615" y="397743"/>
                  </a:lnTo>
                  <a:lnTo>
                    <a:pt x="0" y="39364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59" name="CaixaDeTexto 58"/>
          <p:cNvSpPr txBox="1"/>
          <p:nvPr/>
        </p:nvSpPr>
        <p:spPr>
          <a:xfrm>
            <a:off x="1643042" y="4214818"/>
            <a:ext cx="1805302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½ área de valor P</a:t>
            </a:r>
            <a:endParaRPr lang="pt-BR" sz="1600" dirty="0">
              <a:solidFill>
                <a:schemeClr val="bg1"/>
              </a:solidFill>
            </a:endParaRPr>
          </a:p>
        </p:txBody>
      </p:sp>
      <p:cxnSp>
        <p:nvCxnSpPr>
          <p:cNvPr id="61" name="Conector de seta reta 60"/>
          <p:cNvCxnSpPr>
            <a:stCxn id="59" idx="2"/>
          </p:cNvCxnSpPr>
          <p:nvPr/>
        </p:nvCxnSpPr>
        <p:spPr>
          <a:xfrm rot="16200000" flipH="1">
            <a:off x="2585115" y="4513949"/>
            <a:ext cx="304388" cy="3832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5552780" y="4143380"/>
            <a:ext cx="1805302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½ área de valor P</a:t>
            </a:r>
            <a:endParaRPr lang="pt-BR" sz="1600" dirty="0">
              <a:solidFill>
                <a:schemeClr val="bg1"/>
              </a:solidFill>
            </a:endParaRPr>
          </a:p>
        </p:txBody>
      </p:sp>
      <p:cxnSp>
        <p:nvCxnSpPr>
          <p:cNvPr id="63" name="Conector de seta reta 62"/>
          <p:cNvCxnSpPr>
            <a:stCxn id="62" idx="2"/>
          </p:cNvCxnSpPr>
          <p:nvPr/>
        </p:nvCxnSpPr>
        <p:spPr>
          <a:xfrm rot="5400000">
            <a:off x="6040183" y="4371074"/>
            <a:ext cx="304388" cy="5261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 rot="5400000">
            <a:off x="4321967" y="5106999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Um fabricante de torneiras anuncia que o índice médio de fluxo de água de certo tipo de torneira é menor que 2,5 galões por minuto (</a:t>
            </a:r>
            <a:r>
              <a:rPr lang="pt-BR" dirty="0" err="1" smtClean="0">
                <a:solidFill>
                  <a:schemeClr val="bg1"/>
                </a:solidFill>
              </a:rPr>
              <a:t>gpm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  <a:p>
            <a:pPr algn="just"/>
            <a:r>
              <a:rPr lang="pt-BR" u="sng" dirty="0" smtClean="0">
                <a:solidFill>
                  <a:schemeClr val="bg1"/>
                </a:solidFill>
              </a:rPr>
              <a:t>Solução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Pelo fato de </a:t>
            </a:r>
            <a:r>
              <a:rPr lang="pt-BR" sz="2000" dirty="0" err="1" smtClean="0">
                <a:solidFill>
                  <a:schemeClr val="bg1"/>
                </a:solidFill>
              </a:rPr>
              <a:t>H</a:t>
            </a:r>
            <a:r>
              <a:rPr lang="pt-BR" sz="2000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ₐ</a:t>
            </a:r>
            <a:r>
              <a:rPr lang="pt-BR" sz="2000" dirty="0" smtClean="0">
                <a:solidFill>
                  <a:schemeClr val="bg1"/>
                </a:solidFill>
              </a:rPr>
              <a:t> conter o símbolo de &lt;, o teste é de hipótese é </a:t>
            </a:r>
            <a:r>
              <a:rPr lang="pt-BR" sz="2000" dirty="0" err="1" smtClean="0">
                <a:solidFill>
                  <a:schemeClr val="bg1"/>
                </a:solidFill>
              </a:rPr>
              <a:t>unicaudal</a:t>
            </a:r>
            <a:r>
              <a:rPr lang="pt-BR" sz="2000" dirty="0" smtClean="0">
                <a:solidFill>
                  <a:schemeClr val="bg1"/>
                </a:solidFill>
              </a:rPr>
              <a:t> à esquerda.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28662" y="4068553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H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₀: 𝜇 ≥ k  A média do índice de fluxo de certo tipo de torneira é maior ou igual a 2,5 </a:t>
            </a:r>
            <a:r>
              <a:rPr lang="pt-BR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gpm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Hₐ: 𝜇&lt; k A média do índice de fluxo de certo tipo de torneira é menor que 2,5 </a:t>
            </a:r>
            <a:r>
              <a:rPr lang="pt-BR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gpm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. (afirmação)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O que você deve aprender</a:t>
            </a:r>
            <a:endParaRPr lang="pt-BR" u="sng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glow rad="63500">
              <a:schemeClr val="accent1">
                <a:tint val="30000"/>
                <a:shade val="95000"/>
                <a:satMod val="300000"/>
                <a:alpha val="5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/>
              <a:t>Uma introdução prática ao teste de hipótese.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Como estabelecer uma hipótese nula e alternativa.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Como identificar os erros tipo I e tipo II e interpretar o nível de significância.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Como saber se devemos usar o teste estatístico uni ou bicaudal e encontrar um valor P.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Continuando...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O gráfico da distribuição de amostragem normal abaixo mostra a área sombreada para o valor de P.</a:t>
            </a:r>
          </a:p>
          <a:p>
            <a:pPr algn="just"/>
            <a:endParaRPr lang="pt-BR" i="1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928662" y="3519074"/>
            <a:ext cx="5500726" cy="2044313"/>
            <a:chOff x="928662" y="3519074"/>
            <a:chExt cx="5500726" cy="2044313"/>
          </a:xfrm>
        </p:grpSpPr>
        <p:cxnSp>
          <p:nvCxnSpPr>
            <p:cNvPr id="7" name="Conector reto 6"/>
            <p:cNvCxnSpPr/>
            <p:nvPr/>
          </p:nvCxnSpPr>
          <p:spPr>
            <a:xfrm>
              <a:off x="2143108" y="5214950"/>
              <a:ext cx="428628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>
              <a:endCxn id="10" idx="1"/>
            </p:cNvCxnSpPr>
            <p:nvPr/>
          </p:nvCxnSpPr>
          <p:spPr>
            <a:xfrm rot="5400000" flipH="1" flipV="1">
              <a:off x="3009633" y="4999469"/>
              <a:ext cx="420528" cy="104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orma livre 9"/>
            <p:cNvSpPr/>
            <p:nvPr/>
          </p:nvSpPr>
          <p:spPr>
            <a:xfrm>
              <a:off x="2162432" y="3917092"/>
              <a:ext cx="4188941" cy="1210962"/>
            </a:xfrm>
            <a:custGeom>
              <a:avLst/>
              <a:gdLst>
                <a:gd name="connsiteX0" fmla="*/ 0 w 4188941"/>
                <a:gd name="connsiteY0" fmla="*/ 1198605 h 1210962"/>
                <a:gd name="connsiteX1" fmla="*/ 1062682 w 4188941"/>
                <a:gd name="connsiteY1" fmla="*/ 877330 h 1210962"/>
                <a:gd name="connsiteX2" fmla="*/ 2063579 w 4188941"/>
                <a:gd name="connsiteY2" fmla="*/ 0 h 1210962"/>
                <a:gd name="connsiteX3" fmla="*/ 3064476 w 4188941"/>
                <a:gd name="connsiteY3" fmla="*/ 877330 h 1210962"/>
                <a:gd name="connsiteX4" fmla="*/ 4188941 w 4188941"/>
                <a:gd name="connsiteY4" fmla="*/ 1210962 h 121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8941" h="1210962">
                  <a:moveTo>
                    <a:pt x="0" y="1198605"/>
                  </a:moveTo>
                  <a:cubicBezTo>
                    <a:pt x="359376" y="1137851"/>
                    <a:pt x="718752" y="1077098"/>
                    <a:pt x="1062682" y="877330"/>
                  </a:cubicBezTo>
                  <a:cubicBezTo>
                    <a:pt x="1406612" y="677563"/>
                    <a:pt x="1729947" y="0"/>
                    <a:pt x="2063579" y="0"/>
                  </a:cubicBezTo>
                  <a:cubicBezTo>
                    <a:pt x="2397211" y="0"/>
                    <a:pt x="2710249" y="675503"/>
                    <a:pt x="3064476" y="877330"/>
                  </a:cubicBezTo>
                  <a:cubicBezTo>
                    <a:pt x="3418703" y="1079157"/>
                    <a:pt x="3803822" y="1145059"/>
                    <a:pt x="4188941" y="121096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5" name="Conector reto 14"/>
            <p:cNvCxnSpPr/>
            <p:nvPr/>
          </p:nvCxnSpPr>
          <p:spPr>
            <a:xfrm rot="5400000">
              <a:off x="3106727" y="5251463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/>
            <p:cNvSpPr txBox="1"/>
            <p:nvPr/>
          </p:nvSpPr>
          <p:spPr>
            <a:xfrm>
              <a:off x="2959688" y="5286388"/>
              <a:ext cx="13981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 smtClean="0">
                  <a:solidFill>
                    <a:schemeClr val="bg1"/>
                  </a:solidFill>
                  <a:latin typeface="Segoe UI Symbol" pitchFamily="34" charset="0"/>
                  <a:ea typeface="Segoe UI Symbol" pitchFamily="34" charset="0"/>
                </a:rPr>
                <a:t> -z                      0 </a:t>
              </a:r>
              <a:endParaRPr lang="pt-BR" sz="1200" b="1" dirty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</a:endParaRP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2160936" y="4818027"/>
              <a:ext cx="1057916" cy="397743"/>
            </a:xfrm>
            <a:custGeom>
              <a:avLst/>
              <a:gdLst>
                <a:gd name="connsiteX0" fmla="*/ 0 w 1057916"/>
                <a:gd name="connsiteY0" fmla="*/ 393643 h 397743"/>
                <a:gd name="connsiteX1" fmla="*/ 4101 w 1057916"/>
                <a:gd name="connsiteY1" fmla="*/ 311634 h 397743"/>
                <a:gd name="connsiteX2" fmla="*/ 118913 w 1057916"/>
                <a:gd name="connsiteY2" fmla="*/ 295232 h 397743"/>
                <a:gd name="connsiteX3" fmla="*/ 233726 w 1057916"/>
                <a:gd name="connsiteY3" fmla="*/ 278830 h 397743"/>
                <a:gd name="connsiteX4" fmla="*/ 328036 w 1057916"/>
                <a:gd name="connsiteY4" fmla="*/ 262429 h 397743"/>
                <a:gd name="connsiteX5" fmla="*/ 410045 w 1057916"/>
                <a:gd name="connsiteY5" fmla="*/ 246027 h 397743"/>
                <a:gd name="connsiteX6" fmla="*/ 516657 w 1057916"/>
                <a:gd name="connsiteY6" fmla="*/ 217324 h 397743"/>
                <a:gd name="connsiteX7" fmla="*/ 631469 w 1057916"/>
                <a:gd name="connsiteY7" fmla="*/ 184520 h 397743"/>
                <a:gd name="connsiteX8" fmla="*/ 733981 w 1057916"/>
                <a:gd name="connsiteY8" fmla="*/ 151716 h 397743"/>
                <a:gd name="connsiteX9" fmla="*/ 844693 w 1057916"/>
                <a:gd name="connsiteY9" fmla="*/ 110712 h 397743"/>
                <a:gd name="connsiteX10" fmla="*/ 947204 w 1057916"/>
                <a:gd name="connsiteY10" fmla="*/ 57406 h 397743"/>
                <a:gd name="connsiteX11" fmla="*/ 1057916 w 1057916"/>
                <a:gd name="connsiteY11" fmla="*/ 0 h 397743"/>
                <a:gd name="connsiteX12" fmla="*/ 1045615 w 1057916"/>
                <a:gd name="connsiteY12" fmla="*/ 397743 h 397743"/>
                <a:gd name="connsiteX13" fmla="*/ 0 w 1057916"/>
                <a:gd name="connsiteY13" fmla="*/ 393643 h 39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7916" h="397743">
                  <a:moveTo>
                    <a:pt x="0" y="393643"/>
                  </a:moveTo>
                  <a:lnTo>
                    <a:pt x="4101" y="311634"/>
                  </a:lnTo>
                  <a:lnTo>
                    <a:pt x="118913" y="295232"/>
                  </a:lnTo>
                  <a:lnTo>
                    <a:pt x="233726" y="278830"/>
                  </a:lnTo>
                  <a:lnTo>
                    <a:pt x="328036" y="262429"/>
                  </a:lnTo>
                  <a:lnTo>
                    <a:pt x="410045" y="246027"/>
                  </a:lnTo>
                  <a:lnTo>
                    <a:pt x="516657" y="217324"/>
                  </a:lnTo>
                  <a:lnTo>
                    <a:pt x="631469" y="184520"/>
                  </a:lnTo>
                  <a:lnTo>
                    <a:pt x="733981" y="151716"/>
                  </a:lnTo>
                  <a:lnTo>
                    <a:pt x="844693" y="110712"/>
                  </a:lnTo>
                  <a:lnTo>
                    <a:pt x="947204" y="57406"/>
                  </a:lnTo>
                  <a:lnTo>
                    <a:pt x="1057916" y="0"/>
                  </a:lnTo>
                  <a:lnTo>
                    <a:pt x="1045615" y="397743"/>
                  </a:lnTo>
                  <a:lnTo>
                    <a:pt x="0" y="39364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928662" y="3643314"/>
              <a:ext cx="221456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H</a:t>
              </a:r>
              <a:r>
                <a:rPr lang="pt-BR" dirty="0" smtClean="0">
                  <a:solidFill>
                    <a:schemeClr val="bg1"/>
                  </a:solidFill>
                  <a:latin typeface="Segoe UI Symbol"/>
                  <a:ea typeface="Segoe UI Symbol"/>
                </a:rPr>
                <a:t>₀: 𝜇 ≥ 2,5 galões</a:t>
              </a:r>
            </a:p>
            <a:p>
              <a:r>
                <a:rPr lang="pt-BR" dirty="0" smtClean="0">
                  <a:solidFill>
                    <a:schemeClr val="bg1"/>
                  </a:solidFill>
                  <a:latin typeface="Segoe UI Symbol"/>
                  <a:ea typeface="Segoe UI Symbol"/>
                </a:rPr>
                <a:t>Hₐ: 𝜇&lt; 2,5 galões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3094946" y="3519074"/>
              <a:ext cx="2191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 smtClean="0">
                  <a:solidFill>
                    <a:schemeClr val="bg1"/>
                  </a:solidFill>
                </a:rPr>
                <a:t>Teste </a:t>
              </a:r>
              <a:r>
                <a:rPr lang="pt-BR" sz="1200" b="1" dirty="0" err="1" smtClean="0">
                  <a:solidFill>
                    <a:schemeClr val="bg1"/>
                  </a:solidFill>
                </a:rPr>
                <a:t>unicaudal</a:t>
              </a:r>
              <a:r>
                <a:rPr lang="pt-BR" sz="1200" b="1" dirty="0" smtClean="0">
                  <a:solidFill>
                    <a:schemeClr val="bg1"/>
                  </a:solidFill>
                </a:rPr>
                <a:t> à esquerda</a:t>
              </a:r>
              <a:endParaRPr lang="pt-BR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2071670" y="4286256"/>
            <a:ext cx="1418978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Área do valor P</a:t>
            </a:r>
            <a:endParaRPr lang="pt-BR" sz="1400" dirty="0">
              <a:solidFill>
                <a:schemeClr val="bg1"/>
              </a:solidFill>
            </a:endParaRPr>
          </a:p>
        </p:txBody>
      </p:sp>
      <p:cxnSp>
        <p:nvCxnSpPr>
          <p:cNvPr id="26" name="Conector de seta reta 25"/>
          <p:cNvCxnSpPr>
            <a:stCxn id="24" idx="2"/>
          </p:cNvCxnSpPr>
          <p:nvPr/>
        </p:nvCxnSpPr>
        <p:spPr>
          <a:xfrm rot="16200000" flipH="1">
            <a:off x="2651741" y="4723450"/>
            <a:ext cx="335165" cy="763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rot="5400000">
            <a:off x="4107653" y="52498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Uma indústria de cereais anuncia que o peso médio dos conteúdos de suas caixas de 20 onças de cereal é mais do que 20 onças.</a:t>
            </a:r>
          </a:p>
          <a:p>
            <a:pPr algn="just"/>
            <a:r>
              <a:rPr lang="pt-BR" u="sng" dirty="0" smtClean="0">
                <a:solidFill>
                  <a:schemeClr val="bg1"/>
                </a:solidFill>
              </a:rPr>
              <a:t>Solução</a:t>
            </a:r>
          </a:p>
          <a:p>
            <a:pPr algn="just"/>
            <a:endParaRPr lang="pt-BR" u="sng" dirty="0" smtClean="0">
              <a:solidFill>
                <a:schemeClr val="bg1"/>
              </a:solidFill>
            </a:endParaRPr>
          </a:p>
          <a:p>
            <a:pPr algn="just"/>
            <a:endParaRPr lang="pt-BR" u="sng" dirty="0" smtClean="0">
              <a:solidFill>
                <a:schemeClr val="bg1"/>
              </a:solidFill>
            </a:endParaRPr>
          </a:p>
          <a:p>
            <a:pPr algn="just"/>
            <a:endParaRPr lang="pt-BR" u="sng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Pelo fato de </a:t>
            </a:r>
            <a:r>
              <a:rPr lang="pt-BR" sz="2000" dirty="0" err="1" smtClean="0">
                <a:solidFill>
                  <a:schemeClr val="bg1"/>
                </a:solidFill>
              </a:rPr>
              <a:t>H</a:t>
            </a:r>
            <a:r>
              <a:rPr lang="pt-BR" sz="2000" dirty="0" err="1" smtClean="0">
                <a:solidFill>
                  <a:schemeClr val="bg1"/>
                </a:solidFill>
                <a:latin typeface="Segoe UI Symbol"/>
                <a:ea typeface="Segoe UI Symbol"/>
              </a:rPr>
              <a:t>ₐ</a:t>
            </a:r>
            <a:r>
              <a:rPr lang="pt-BR" sz="2000" dirty="0" smtClean="0">
                <a:solidFill>
                  <a:schemeClr val="bg1"/>
                </a:solidFill>
              </a:rPr>
              <a:t> conter o símbolo de &gt;, o teste é de hipótese é </a:t>
            </a:r>
            <a:r>
              <a:rPr lang="pt-BR" sz="2000" dirty="0" err="1" smtClean="0">
                <a:solidFill>
                  <a:schemeClr val="bg1"/>
                </a:solidFill>
              </a:rPr>
              <a:t>unicaudal</a:t>
            </a:r>
            <a:r>
              <a:rPr lang="pt-BR" sz="2000" dirty="0" smtClean="0">
                <a:solidFill>
                  <a:schemeClr val="bg1"/>
                </a:solidFill>
              </a:rPr>
              <a:t> à direita.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28662" y="4068553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H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₀: 𝜇 ≤ k a média dos conteúdos de suas caixas de 20 onças de cereal é menor ou igual a 20 onças.</a:t>
            </a:r>
          </a:p>
          <a:p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Hₐ: 𝜇 &gt; k a média dos conteúdos de suas caixas de 20 onças de cereal é maior que 20 onças.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Continuando...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 gráfico da distribuição de amostragem normal abaixo mostra a área sombreada para o valor de P.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928662" y="3519074"/>
            <a:ext cx="5500726" cy="2053066"/>
            <a:chOff x="928662" y="3519074"/>
            <a:chExt cx="5500726" cy="2053066"/>
          </a:xfrm>
        </p:grpSpPr>
        <p:cxnSp>
          <p:nvCxnSpPr>
            <p:cNvPr id="6" name="Conector reto 5"/>
            <p:cNvCxnSpPr/>
            <p:nvPr/>
          </p:nvCxnSpPr>
          <p:spPr>
            <a:xfrm>
              <a:off x="2143108" y="5214950"/>
              <a:ext cx="428628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 rot="5400000">
              <a:off x="4106859" y="5250669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 flipH="1" flipV="1">
              <a:off x="4958336" y="4999469"/>
              <a:ext cx="420528" cy="104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orma livre 8"/>
            <p:cNvSpPr/>
            <p:nvPr/>
          </p:nvSpPr>
          <p:spPr>
            <a:xfrm>
              <a:off x="2162432" y="3917092"/>
              <a:ext cx="4188941" cy="1210962"/>
            </a:xfrm>
            <a:custGeom>
              <a:avLst/>
              <a:gdLst>
                <a:gd name="connsiteX0" fmla="*/ 0 w 4188941"/>
                <a:gd name="connsiteY0" fmla="*/ 1198605 h 1210962"/>
                <a:gd name="connsiteX1" fmla="*/ 1062682 w 4188941"/>
                <a:gd name="connsiteY1" fmla="*/ 877330 h 1210962"/>
                <a:gd name="connsiteX2" fmla="*/ 2063579 w 4188941"/>
                <a:gd name="connsiteY2" fmla="*/ 0 h 1210962"/>
                <a:gd name="connsiteX3" fmla="*/ 3064476 w 4188941"/>
                <a:gd name="connsiteY3" fmla="*/ 877330 h 1210962"/>
                <a:gd name="connsiteX4" fmla="*/ 4188941 w 4188941"/>
                <a:gd name="connsiteY4" fmla="*/ 1210962 h 121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8941" h="1210962">
                  <a:moveTo>
                    <a:pt x="0" y="1198605"/>
                  </a:moveTo>
                  <a:cubicBezTo>
                    <a:pt x="359376" y="1137851"/>
                    <a:pt x="718752" y="1077098"/>
                    <a:pt x="1062682" y="877330"/>
                  </a:cubicBezTo>
                  <a:cubicBezTo>
                    <a:pt x="1406612" y="677563"/>
                    <a:pt x="1729947" y="0"/>
                    <a:pt x="2063579" y="0"/>
                  </a:cubicBezTo>
                  <a:cubicBezTo>
                    <a:pt x="2397211" y="0"/>
                    <a:pt x="2710249" y="675503"/>
                    <a:pt x="3064476" y="877330"/>
                  </a:cubicBezTo>
                  <a:cubicBezTo>
                    <a:pt x="3418703" y="1079157"/>
                    <a:pt x="3803822" y="1145059"/>
                    <a:pt x="4188941" y="121096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" name="Conector reto 9"/>
            <p:cNvCxnSpPr/>
            <p:nvPr/>
          </p:nvCxnSpPr>
          <p:spPr>
            <a:xfrm rot="5400000">
              <a:off x="5056225" y="5250669"/>
              <a:ext cx="21510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4032511" y="5295141"/>
              <a:ext cx="12538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 smtClean="0">
                  <a:solidFill>
                    <a:schemeClr val="bg1"/>
                  </a:solidFill>
                  <a:latin typeface="Segoe UI Symbol" pitchFamily="34" charset="0"/>
                  <a:ea typeface="Segoe UI Symbol" pitchFamily="34" charset="0"/>
                </a:rPr>
                <a:t>0                      z</a:t>
              </a:r>
              <a:endParaRPr lang="pt-BR" sz="1200" b="1" dirty="0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</a:endParaRP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928662" y="3643314"/>
              <a:ext cx="221456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H</a:t>
              </a:r>
              <a:r>
                <a:rPr lang="pt-BR" dirty="0" smtClean="0">
                  <a:solidFill>
                    <a:schemeClr val="bg1"/>
                  </a:solidFill>
                  <a:latin typeface="Segoe UI Symbol"/>
                  <a:ea typeface="Segoe UI Symbol"/>
                </a:rPr>
                <a:t>₀: 𝜇 ≤ 20 onças</a:t>
              </a:r>
            </a:p>
            <a:p>
              <a:r>
                <a:rPr lang="pt-BR" dirty="0" smtClean="0">
                  <a:solidFill>
                    <a:schemeClr val="bg1"/>
                  </a:solidFill>
                  <a:latin typeface="Segoe UI Symbol"/>
                  <a:ea typeface="Segoe UI Symbol"/>
                </a:rPr>
                <a:t>Hₐ: 𝜇 &gt; 20 onças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3094946" y="3519074"/>
              <a:ext cx="197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 smtClean="0">
                  <a:solidFill>
                    <a:schemeClr val="bg1"/>
                  </a:solidFill>
                </a:rPr>
                <a:t>Teste </a:t>
              </a:r>
              <a:r>
                <a:rPr lang="pt-BR" sz="1200" b="1" dirty="0" err="1" smtClean="0">
                  <a:solidFill>
                    <a:schemeClr val="bg1"/>
                  </a:solidFill>
                </a:rPr>
                <a:t>unicaudal</a:t>
              </a:r>
              <a:r>
                <a:rPr lang="pt-BR" sz="1200" b="1" dirty="0" smtClean="0">
                  <a:solidFill>
                    <a:schemeClr val="bg1"/>
                  </a:solidFill>
                </a:rPr>
                <a:t> à direita</a:t>
              </a:r>
              <a:endParaRPr lang="pt-BR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Forma livre 21"/>
          <p:cNvSpPr/>
          <p:nvPr/>
        </p:nvSpPr>
        <p:spPr>
          <a:xfrm>
            <a:off x="5188226" y="4786322"/>
            <a:ext cx="1182757" cy="421782"/>
          </a:xfrm>
          <a:custGeom>
            <a:avLst/>
            <a:gdLst>
              <a:gd name="connsiteX0" fmla="*/ 0 w 1182757"/>
              <a:gd name="connsiteY0" fmla="*/ 0 h 447261"/>
              <a:gd name="connsiteX1" fmla="*/ 0 w 1182757"/>
              <a:gd name="connsiteY1" fmla="*/ 447261 h 447261"/>
              <a:gd name="connsiteX2" fmla="*/ 1182757 w 1182757"/>
              <a:gd name="connsiteY2" fmla="*/ 447261 h 447261"/>
              <a:gd name="connsiteX3" fmla="*/ 1182757 w 1182757"/>
              <a:gd name="connsiteY3" fmla="*/ 377687 h 447261"/>
              <a:gd name="connsiteX4" fmla="*/ 864704 w 1182757"/>
              <a:gd name="connsiteY4" fmla="*/ 327992 h 447261"/>
              <a:gd name="connsiteX5" fmla="*/ 526774 w 1182757"/>
              <a:gd name="connsiteY5" fmla="*/ 258418 h 447261"/>
              <a:gd name="connsiteX6" fmla="*/ 308113 w 1182757"/>
              <a:gd name="connsiteY6" fmla="*/ 178905 h 447261"/>
              <a:gd name="connsiteX7" fmla="*/ 0 w 1182757"/>
              <a:gd name="connsiteY7" fmla="*/ 0 h 44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2757" h="447261">
                <a:moveTo>
                  <a:pt x="0" y="0"/>
                </a:moveTo>
                <a:lnTo>
                  <a:pt x="0" y="447261"/>
                </a:lnTo>
                <a:lnTo>
                  <a:pt x="1182757" y="447261"/>
                </a:lnTo>
                <a:lnTo>
                  <a:pt x="1182757" y="377687"/>
                </a:lnTo>
                <a:lnTo>
                  <a:pt x="864704" y="327992"/>
                </a:lnTo>
                <a:lnTo>
                  <a:pt x="526774" y="258418"/>
                </a:lnTo>
                <a:lnTo>
                  <a:pt x="308113" y="1789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500694" y="4214818"/>
            <a:ext cx="1667444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Área do valor de P</a:t>
            </a:r>
            <a:endParaRPr lang="pt-BR" sz="1400" dirty="0">
              <a:solidFill>
                <a:schemeClr val="bg1"/>
              </a:solidFill>
            </a:endParaRPr>
          </a:p>
        </p:txBody>
      </p:sp>
      <p:cxnSp>
        <p:nvCxnSpPr>
          <p:cNvPr id="25" name="Conector de seta reta 24"/>
          <p:cNvCxnSpPr>
            <a:stCxn id="23" idx="2"/>
          </p:cNvCxnSpPr>
          <p:nvPr/>
        </p:nvCxnSpPr>
        <p:spPr>
          <a:xfrm rot="5400000">
            <a:off x="5749973" y="4344754"/>
            <a:ext cx="406603" cy="7622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Tomando e interpretando uma decisão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Há somente dois resultados possíveis para um teste de hipótese:</a:t>
            </a:r>
          </a:p>
          <a:p>
            <a:pPr marL="550926" indent="-514350">
              <a:buFont typeface="+mj-lt"/>
              <a:buAutoNum type="arabicPeriod"/>
            </a:pPr>
            <a:endParaRPr lang="pt-BR" dirty="0" smtClean="0">
              <a:solidFill>
                <a:schemeClr val="bg1"/>
              </a:solidFill>
            </a:endParaRPr>
          </a:p>
          <a:p>
            <a:pPr marL="550926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Rejeitar a hipótese nula e,</a:t>
            </a:r>
          </a:p>
          <a:p>
            <a:pPr marL="550926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Falhar em rejeitar a hipótese nula.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Regra de decisão baseada em valor de P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Para usar um valor de P para chegar a uma conclusão em um teste de hipótese, compare o valor de P com </a:t>
            </a:r>
            <a:r>
              <a:rPr lang="el-GR" dirty="0" smtClean="0">
                <a:solidFill>
                  <a:schemeClr val="bg1"/>
                </a:solidFill>
                <a:latin typeface="Segoe UI Symbol"/>
                <a:ea typeface="Segoe UI Symbol"/>
              </a:rPr>
              <a:t>α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.  </a:t>
            </a:r>
          </a:p>
          <a:p>
            <a:endParaRPr lang="pt-BR" dirty="0" smtClean="0">
              <a:solidFill>
                <a:schemeClr val="bg1"/>
              </a:solidFill>
              <a:latin typeface="Segoe UI Symbol"/>
              <a:ea typeface="Segoe UI Symbol"/>
            </a:endParaRPr>
          </a:p>
          <a:p>
            <a:pPr marL="550926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Se P≤ </a:t>
            </a:r>
            <a:r>
              <a:rPr lang="el-GR" dirty="0" smtClean="0">
                <a:solidFill>
                  <a:schemeClr val="bg1"/>
                </a:solidFill>
                <a:latin typeface="Segoe UI Symbol"/>
                <a:ea typeface="Segoe UI Symbol"/>
              </a:rPr>
              <a:t>α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, então rejeite H₀.</a:t>
            </a:r>
          </a:p>
          <a:p>
            <a:pPr marL="550926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Se P &gt; </a:t>
            </a:r>
            <a:r>
              <a:rPr lang="el-GR" dirty="0" smtClean="0">
                <a:solidFill>
                  <a:schemeClr val="bg1"/>
                </a:solidFill>
                <a:latin typeface="Segoe UI Symbol"/>
                <a:ea typeface="Segoe UI Symbol"/>
              </a:rPr>
              <a:t>α</a:t>
            </a:r>
            <a:r>
              <a:rPr lang="pt-BR" dirty="0" smtClean="0">
                <a:solidFill>
                  <a:schemeClr val="bg1"/>
                </a:solidFill>
                <a:latin typeface="Segoe UI Symbol"/>
                <a:ea typeface="Segoe UI Symbol"/>
              </a:rPr>
              <a:t>, então falhe em rejeitar H₀.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Regra de decisão baseada em valor de P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550926" indent="-514350" algn="just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Falhar em rejeitar a hipótese nula não significa que você tenha aceitado a hipótese nula como verdadeira.</a:t>
            </a:r>
          </a:p>
          <a:p>
            <a:pPr marL="550926" indent="-514350" algn="just">
              <a:buFont typeface="+mj-lt"/>
              <a:buAutoNum type="arabicPeriod"/>
            </a:pPr>
            <a:endParaRPr lang="pt-BR" dirty="0" smtClean="0">
              <a:solidFill>
                <a:schemeClr val="bg1"/>
              </a:solidFill>
            </a:endParaRPr>
          </a:p>
          <a:p>
            <a:pPr marL="550926" indent="-514350" algn="just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Isso simplesmente significa que não há evidência suficiente pra rejeitar a hipótese nula.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Regra de decisão baseada em valor de P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pPr marL="550926" indent="-514350" algn="just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Se você quiser apoiar a afirmação, afirme de modo que se torne a hipótese alternativa.</a:t>
            </a:r>
          </a:p>
          <a:p>
            <a:pPr marL="550926" indent="-514350" algn="just">
              <a:buFont typeface="+mj-lt"/>
              <a:buAutoNum type="arabicPeriod"/>
            </a:pPr>
            <a:endParaRPr lang="pt-BR" dirty="0" smtClean="0">
              <a:solidFill>
                <a:schemeClr val="bg1"/>
              </a:solidFill>
            </a:endParaRPr>
          </a:p>
          <a:p>
            <a:pPr marL="550926" indent="-514350" algn="just">
              <a:buFont typeface="+mj-lt"/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Se você não quiser apoiar a afirmação, afirme de modo que se torne a hipótese nula.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Resumo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00100" y="1928802"/>
          <a:ext cx="664373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500330"/>
                <a:gridCol w="2428891"/>
              </a:tblGrid>
              <a:tr h="370840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Afirmação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Decisão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Afirmação H</a:t>
                      </a:r>
                      <a:r>
                        <a:rPr lang="pt-BR" sz="2000" b="1" dirty="0" smtClean="0">
                          <a:latin typeface="Segoe UI Symbol"/>
                          <a:ea typeface="Segoe UI Symbol"/>
                        </a:rPr>
                        <a:t>₀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Afirmação </a:t>
                      </a:r>
                      <a:r>
                        <a:rPr lang="pt-BR" sz="2000" b="1" dirty="0" err="1" smtClean="0"/>
                        <a:t>H</a:t>
                      </a:r>
                      <a:r>
                        <a:rPr lang="pt-BR" sz="2000" b="1" dirty="0" err="1" smtClean="0">
                          <a:latin typeface="Segoe UI Symbol"/>
                          <a:ea typeface="Segoe UI Symbol"/>
                        </a:rPr>
                        <a:t>ₐ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FF0000"/>
                          </a:solidFill>
                        </a:rPr>
                        <a:t>Rejeitar H</a:t>
                      </a:r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Segoe UI Symbol"/>
                          <a:ea typeface="Segoe UI Symbol"/>
                        </a:rPr>
                        <a:t>₀</a:t>
                      </a:r>
                      <a:endParaRPr lang="pt-BR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Há evidência suficiente para rejeitar a afirmação.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Há evidência suficiente para apoiar a afirmação.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FF0000"/>
                          </a:solidFill>
                        </a:rPr>
                        <a:t>Falhar a rejeitar a H</a:t>
                      </a:r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Segoe UI Symbol"/>
                          <a:ea typeface="Segoe UI Symbol"/>
                        </a:rPr>
                        <a:t>₀</a:t>
                      </a:r>
                      <a:endParaRPr lang="pt-BR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Não há evidência suficiente para rejeitar a afirmação.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Não há evidência suficiente para apoiar a afirmação.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COSTA NETO, </a:t>
            </a:r>
            <a:r>
              <a:rPr lang="pt-BR" sz="2800" dirty="0" err="1" smtClean="0">
                <a:solidFill>
                  <a:schemeClr val="bg1"/>
                </a:solidFill>
              </a:rPr>
              <a:t>P.L.O.</a:t>
            </a:r>
            <a:r>
              <a:rPr lang="pt-BR" sz="2800" dirty="0" smtClean="0">
                <a:solidFill>
                  <a:schemeClr val="bg1"/>
                </a:solidFill>
              </a:rPr>
              <a:t> </a:t>
            </a:r>
            <a:r>
              <a:rPr lang="pt-BR" sz="2800" i="1" u="sng" dirty="0" smtClean="0">
                <a:solidFill>
                  <a:schemeClr val="bg1"/>
                </a:solidFill>
              </a:rPr>
              <a:t>Estatística.</a:t>
            </a:r>
            <a:r>
              <a:rPr lang="pt-BR" sz="2800" dirty="0" smtClean="0">
                <a:solidFill>
                  <a:schemeClr val="bg1"/>
                </a:solidFill>
              </a:rPr>
              <a:t> 7</a:t>
            </a:r>
            <a:r>
              <a:rPr lang="pt-BR" sz="2800" u="sng" dirty="0" smtClean="0">
                <a:solidFill>
                  <a:schemeClr val="bg1"/>
                </a:solidFill>
              </a:rPr>
              <a:t>a</a:t>
            </a:r>
            <a:r>
              <a:rPr lang="pt-BR" sz="2800" dirty="0" smtClean="0">
                <a:solidFill>
                  <a:schemeClr val="bg1"/>
                </a:solidFill>
              </a:rPr>
              <a:t> Ed., São Paulo, Editora </a:t>
            </a:r>
            <a:r>
              <a:rPr lang="pt-BR" sz="2800" dirty="0" err="1" smtClean="0">
                <a:solidFill>
                  <a:schemeClr val="bg1"/>
                </a:solidFill>
              </a:rPr>
              <a:t>Blucher</a:t>
            </a:r>
            <a:r>
              <a:rPr lang="pt-BR" sz="2800" dirty="0" smtClean="0">
                <a:solidFill>
                  <a:schemeClr val="bg1"/>
                </a:solidFill>
              </a:rPr>
              <a:t> Ltda., 1987. 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HOEL, </a:t>
            </a:r>
            <a:r>
              <a:rPr lang="pt-BR" sz="2800" dirty="0" err="1" smtClean="0">
                <a:solidFill>
                  <a:schemeClr val="bg1"/>
                </a:solidFill>
              </a:rPr>
              <a:t>P.G.</a:t>
            </a:r>
            <a:r>
              <a:rPr lang="pt-BR" sz="2800" dirty="0" smtClean="0">
                <a:solidFill>
                  <a:schemeClr val="bg1"/>
                </a:solidFill>
              </a:rPr>
              <a:t> </a:t>
            </a:r>
            <a:r>
              <a:rPr lang="pt-BR" sz="2800" i="1" u="sng" dirty="0" smtClean="0">
                <a:solidFill>
                  <a:schemeClr val="bg1"/>
                </a:solidFill>
              </a:rPr>
              <a:t>Estatística Elementar.</a:t>
            </a:r>
            <a:r>
              <a:rPr lang="pt-BR" sz="2800" dirty="0" smtClean="0">
                <a:solidFill>
                  <a:schemeClr val="bg1"/>
                </a:solidFill>
              </a:rPr>
              <a:t> Rio de Janeiro, Editora Atlas, 1989.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DIXON &amp; MASSEY. </a:t>
            </a:r>
            <a:r>
              <a:rPr lang="pt-BR" sz="2800" i="1" u="sng" dirty="0" err="1" smtClean="0">
                <a:solidFill>
                  <a:schemeClr val="bg1"/>
                </a:solidFill>
              </a:rPr>
              <a:t>Introduction</a:t>
            </a:r>
            <a:r>
              <a:rPr lang="pt-BR" sz="2800" i="1" u="sng" dirty="0" smtClean="0">
                <a:solidFill>
                  <a:schemeClr val="bg1"/>
                </a:solidFill>
              </a:rPr>
              <a:t> to </a:t>
            </a:r>
            <a:r>
              <a:rPr lang="pt-BR" sz="2800" i="1" u="sng" dirty="0" err="1" smtClean="0">
                <a:solidFill>
                  <a:schemeClr val="bg1"/>
                </a:solidFill>
              </a:rPr>
              <a:t>Statistical</a:t>
            </a:r>
            <a:r>
              <a:rPr lang="pt-BR" sz="2800" i="1" u="sng" dirty="0" smtClean="0">
                <a:solidFill>
                  <a:schemeClr val="bg1"/>
                </a:solidFill>
              </a:rPr>
              <a:t> </a:t>
            </a:r>
            <a:r>
              <a:rPr lang="pt-BR" sz="2800" i="1" u="sng" dirty="0" err="1" smtClean="0">
                <a:solidFill>
                  <a:schemeClr val="bg1"/>
                </a:solidFill>
              </a:rPr>
              <a:t>Analysis</a:t>
            </a:r>
            <a:r>
              <a:rPr lang="pt-BR" sz="2800" i="1" u="sng" dirty="0" smtClean="0">
                <a:solidFill>
                  <a:schemeClr val="bg1"/>
                </a:solidFill>
              </a:rPr>
              <a:t>.</a:t>
            </a:r>
            <a:r>
              <a:rPr lang="pt-BR" sz="2800" dirty="0" smtClean="0">
                <a:solidFill>
                  <a:schemeClr val="bg1"/>
                </a:solidFill>
              </a:rPr>
              <a:t> McGraw Hill, 1969.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PAERSON EDUCATION  </a:t>
            </a:r>
            <a:r>
              <a:rPr lang="pt-BR" sz="2800" i="1" u="sng" dirty="0" smtClean="0">
                <a:solidFill>
                  <a:schemeClr val="bg1"/>
                </a:solidFill>
              </a:rPr>
              <a:t>Estatística Aplicada  </a:t>
            </a:r>
            <a:r>
              <a:rPr lang="pt-BR" sz="2800" dirty="0" smtClean="0">
                <a:solidFill>
                  <a:schemeClr val="bg1"/>
                </a:solidFill>
              </a:rPr>
              <a:t>São Paulo, 2010.</a:t>
            </a:r>
            <a:endParaRPr lang="pt-BR" sz="2800" i="1" u="sng" dirty="0" smtClean="0">
              <a:solidFill>
                <a:schemeClr val="bg1"/>
              </a:solidFill>
            </a:endParaRPr>
          </a:p>
          <a:p>
            <a:pPr algn="just"/>
            <a:endParaRPr lang="pt-B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O que você deve aprender</a:t>
            </a:r>
            <a:endParaRPr lang="pt-BR" u="sng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/>
              <a:t>Como tomar e interpretar decisões baseadas em resultados de um teste estatístico.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Como escrever uma afirmação para um teste de hipóteses.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Estabelecendo uma hipótese</a:t>
            </a:r>
            <a:endParaRPr lang="pt-BR" u="sn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4929190" y="3714752"/>
          <a:ext cx="2709006" cy="839792"/>
        </p:xfrm>
        <a:graphic>
          <a:graphicData uri="http://schemas.openxmlformats.org/presentationml/2006/ole">
            <p:oleObj spid="_x0000_s3073" name="Equação" r:id="rId3" imgW="1269720" imgH="393480" progId="Equation.3">
              <p:embed/>
            </p:oleObj>
          </a:graphicData>
        </a:graphic>
      </p:graphicFrame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>
          <a:xfrm>
            <a:off x="571472" y="1500174"/>
            <a:ext cx="7467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pt-BR" u="sng" dirty="0" smtClean="0"/>
              <a:t>Hipótese estatística</a:t>
            </a:r>
            <a:r>
              <a:rPr lang="pt-BR" dirty="0" smtClean="0"/>
              <a:t>: uma afirmação sobre um parâmetro populacional.</a:t>
            </a:r>
            <a:endParaRPr lang="pt-BR" dirty="0"/>
          </a:p>
        </p:txBody>
      </p:sp>
      <p:pic>
        <p:nvPicPr>
          <p:cNvPr id="3083" name="Picture 11" descr="C:\Users\Computador\AppData\Local\Microsoft\Windows\INetCache\IE\8SEX38C5\duvida1[1]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2668" y="2500306"/>
            <a:ext cx="3536181" cy="2571768"/>
          </a:xfrm>
          <a:prstGeom prst="rect">
            <a:avLst/>
          </a:prstGeom>
          <a:noFill/>
        </p:spPr>
      </p:pic>
      <p:sp>
        <p:nvSpPr>
          <p:cNvPr id="33" name="Retângulo de cantos arredondados 32"/>
          <p:cNvSpPr/>
          <p:nvPr/>
        </p:nvSpPr>
        <p:spPr>
          <a:xfrm>
            <a:off x="928662" y="3000372"/>
            <a:ext cx="2000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afirmação</a:t>
            </a:r>
            <a:endParaRPr lang="pt-BR" dirty="0"/>
          </a:p>
        </p:txBody>
      </p:sp>
      <p:sp>
        <p:nvSpPr>
          <p:cNvPr id="34" name="Retângulo de cantos arredondados 33"/>
          <p:cNvSpPr/>
          <p:nvPr/>
        </p:nvSpPr>
        <p:spPr>
          <a:xfrm>
            <a:off x="5929322" y="3000372"/>
            <a:ext cx="2000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complemento</a:t>
            </a:r>
            <a:endParaRPr lang="pt-BR" dirty="0"/>
          </a:p>
        </p:txBody>
      </p:sp>
      <p:sp>
        <p:nvSpPr>
          <p:cNvPr id="35" name="Seta para baixo 34"/>
          <p:cNvSpPr/>
          <p:nvPr/>
        </p:nvSpPr>
        <p:spPr>
          <a:xfrm>
            <a:off x="571472" y="4000504"/>
            <a:ext cx="1571636" cy="857256"/>
          </a:xfrm>
          <a:prstGeom prst="downArrow">
            <a:avLst>
              <a:gd name="adj1" fmla="val 50000"/>
              <a:gd name="adj2" fmla="val 55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falsa</a:t>
            </a:r>
            <a:endParaRPr lang="pt-BR" dirty="0"/>
          </a:p>
        </p:txBody>
      </p:sp>
      <p:sp>
        <p:nvSpPr>
          <p:cNvPr id="36" name="Seta para baixo 35"/>
          <p:cNvSpPr/>
          <p:nvPr/>
        </p:nvSpPr>
        <p:spPr>
          <a:xfrm>
            <a:off x="785786" y="4929198"/>
            <a:ext cx="285752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verdadeira</a:t>
            </a:r>
            <a:endParaRPr lang="pt-BR" dirty="0"/>
          </a:p>
        </p:txBody>
      </p:sp>
      <p:sp>
        <p:nvSpPr>
          <p:cNvPr id="37" name="Seta para baixo 36"/>
          <p:cNvSpPr/>
          <p:nvPr/>
        </p:nvSpPr>
        <p:spPr>
          <a:xfrm>
            <a:off x="5357818" y="4000504"/>
            <a:ext cx="285752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verdadeira</a:t>
            </a:r>
            <a:endParaRPr lang="pt-BR" dirty="0"/>
          </a:p>
        </p:txBody>
      </p:sp>
      <p:sp>
        <p:nvSpPr>
          <p:cNvPr id="38" name="Seta para baixo 37"/>
          <p:cNvSpPr/>
          <p:nvPr/>
        </p:nvSpPr>
        <p:spPr>
          <a:xfrm>
            <a:off x="5214942" y="4929198"/>
            <a:ext cx="1571636" cy="857256"/>
          </a:xfrm>
          <a:prstGeom prst="downArrow">
            <a:avLst>
              <a:gd name="adj1" fmla="val 50000"/>
              <a:gd name="adj2" fmla="val 55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falsa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Estabelecendo uma hipótese</a:t>
            </a:r>
            <a:endParaRPr lang="pt-BR" u="sng" dirty="0"/>
          </a:p>
        </p:txBody>
      </p:sp>
      <p:sp>
        <p:nvSpPr>
          <p:cNvPr id="30" name="Espaço Reservado para Conteúdo 29"/>
          <p:cNvSpPr>
            <a:spLocks noGrp="1"/>
          </p:cNvSpPr>
          <p:nvPr>
            <p:ph idx="1"/>
          </p:nvPr>
        </p:nvSpPr>
        <p:spPr>
          <a:xfrm>
            <a:off x="571472" y="1428736"/>
            <a:ext cx="7467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Quando uma dessas hipótese for falsa, a outra deve ser verdadeira</a:t>
            </a:r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285852" y="4702742"/>
            <a:ext cx="250033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pt-BR" b="1" dirty="0" smtClean="0"/>
              <a:t>Hipótese Nula- </a:t>
            </a:r>
            <a:r>
              <a:rPr lang="pt-BR" b="1" dirty="0" err="1" smtClean="0"/>
              <a:t>Ho</a:t>
            </a:r>
            <a:r>
              <a:rPr lang="pt-BR" b="1" dirty="0" smtClean="0"/>
              <a:t>  </a:t>
            </a:r>
            <a:endParaRPr lang="pt-BR" b="1" dirty="0"/>
          </a:p>
        </p:txBody>
      </p:sp>
      <p:sp>
        <p:nvSpPr>
          <p:cNvPr id="36" name="CaixaDeTexto 35"/>
          <p:cNvSpPr txBox="1"/>
          <p:nvPr/>
        </p:nvSpPr>
        <p:spPr>
          <a:xfrm rot="20066357">
            <a:off x="1729886" y="3017993"/>
            <a:ext cx="461665" cy="13619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wrap="none" rtlCol="0" anchor="ctr">
            <a:spAutoFit/>
          </a:bodyPr>
          <a:lstStyle/>
          <a:p>
            <a:r>
              <a:rPr lang="pt-BR" dirty="0" smtClean="0"/>
              <a:t>       Falsa    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 rot="1686274">
            <a:off x="2348187" y="3035801"/>
            <a:ext cx="461665" cy="159280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wrap="none" rtlCol="0">
            <a:spAutoFit/>
          </a:bodyPr>
          <a:lstStyle/>
          <a:p>
            <a:r>
              <a:rPr lang="pt-BR" dirty="0" smtClean="0"/>
              <a:t>  Verdadeira    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713157" y="4646634"/>
            <a:ext cx="257348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pt-BR" b="1" dirty="0" smtClean="0"/>
              <a:t>Hipótese Alternativa - Ha</a:t>
            </a:r>
            <a:endParaRPr lang="pt-BR" b="1" dirty="0"/>
          </a:p>
        </p:txBody>
      </p:sp>
      <p:sp>
        <p:nvSpPr>
          <p:cNvPr id="38" name="CaixaDeTexto 37"/>
          <p:cNvSpPr txBox="1"/>
          <p:nvPr/>
        </p:nvSpPr>
        <p:spPr>
          <a:xfrm rot="2137956">
            <a:off x="6042855" y="2961885"/>
            <a:ext cx="461665" cy="13619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wrap="none" rtlCol="0" anchor="ctr">
            <a:spAutoFit/>
          </a:bodyPr>
          <a:lstStyle/>
          <a:p>
            <a:r>
              <a:rPr lang="pt-BR" dirty="0" smtClean="0"/>
              <a:t>       Falsa    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 rot="20079605">
            <a:off x="5489740" y="2979693"/>
            <a:ext cx="461665" cy="159280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wrap="none" rtlCol="0">
            <a:spAutoFit/>
          </a:bodyPr>
          <a:lstStyle/>
          <a:p>
            <a:r>
              <a:rPr lang="pt-BR" dirty="0" smtClean="0"/>
              <a:t>  Verdadeira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Definição</a:t>
            </a:r>
            <a:endParaRPr lang="pt-BR" u="sng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571472" y="1643050"/>
            <a:ext cx="7467600" cy="4525963"/>
          </a:xfrm>
          <a:gradFill flip="none" rotWithShape="1">
            <a:gsLst>
              <a:gs pos="0">
                <a:srgbClr val="A2BDC6">
                  <a:tint val="66000"/>
                  <a:satMod val="160000"/>
                </a:srgbClr>
              </a:gs>
              <a:gs pos="50000">
                <a:srgbClr val="A2BDC6">
                  <a:tint val="44500"/>
                  <a:satMod val="160000"/>
                </a:srgbClr>
              </a:gs>
              <a:gs pos="100000">
                <a:srgbClr val="A2BDC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50926" indent="-514350" algn="just">
              <a:buFont typeface="+mj-lt"/>
              <a:buAutoNum type="arabicPeriod"/>
            </a:pPr>
            <a:r>
              <a:rPr lang="pt-BR" dirty="0" smtClean="0"/>
              <a:t>Uma </a:t>
            </a:r>
            <a:r>
              <a:rPr lang="pt-BR" b="1" i="1" dirty="0" smtClean="0"/>
              <a:t>hipótese nula </a:t>
            </a:r>
            <a:r>
              <a:rPr lang="pt-BR" b="1" i="1" dirty="0" err="1" smtClean="0"/>
              <a:t>Ho</a:t>
            </a:r>
            <a:r>
              <a:rPr lang="pt-BR" b="1" i="1" dirty="0" smtClean="0"/>
              <a:t> </a:t>
            </a:r>
            <a:r>
              <a:rPr lang="pt-BR" dirty="0" smtClean="0"/>
              <a:t>é uma hipótese estatística que contém uma afirmação de igualdade, tal que como </a:t>
            </a:r>
            <a:r>
              <a:rPr lang="pt-BR" dirty="0" smtClean="0">
                <a:latin typeface="Arial"/>
                <a:cs typeface="Arial"/>
              </a:rPr>
              <a:t>≤, = ou ≥.</a:t>
            </a:r>
          </a:p>
          <a:p>
            <a:pPr marL="550926" indent="-514350">
              <a:buFont typeface="+mj-lt"/>
              <a:buAutoNum type="arabicPeriod"/>
            </a:pPr>
            <a:endParaRPr lang="pt-BR" dirty="0" smtClean="0">
              <a:latin typeface="Arial"/>
              <a:cs typeface="Arial"/>
            </a:endParaRPr>
          </a:p>
          <a:p>
            <a:pPr marL="550926" indent="-514350" algn="just">
              <a:buFont typeface="+mj-lt"/>
              <a:buAutoNum type="arabicPeriod"/>
            </a:pPr>
            <a:r>
              <a:rPr lang="pt-BR" dirty="0" smtClean="0"/>
              <a:t>A </a:t>
            </a:r>
            <a:r>
              <a:rPr lang="pt-BR" b="1" i="1" dirty="0" smtClean="0"/>
              <a:t>hipótese alternativa Ha </a:t>
            </a:r>
            <a:r>
              <a:rPr lang="pt-BR" dirty="0" smtClean="0"/>
              <a:t>é o complemento da hipótese nula. É uma afirmação que deve ser verdadeira se </a:t>
            </a:r>
            <a:r>
              <a:rPr lang="pt-BR" i="1" dirty="0" err="1" smtClean="0"/>
              <a:t>Ho</a:t>
            </a:r>
            <a:r>
              <a:rPr lang="pt-BR" dirty="0" smtClean="0"/>
              <a:t> for falsa e contém uma afirmação de desigualdade estrita, tal como </a:t>
            </a:r>
            <a:r>
              <a:rPr lang="pt-BR" dirty="0" smtClean="0">
                <a:cs typeface="Arial"/>
              </a:rPr>
              <a:t>&gt;, ≠ ou &lt;.</a:t>
            </a:r>
          </a:p>
          <a:p>
            <a:pPr marL="550926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Hipóteses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dirty="0" smtClean="0"/>
              <a:t>S e o valor  da afirmação for k e ao parâmetro populacional for </a:t>
            </a:r>
            <a:r>
              <a:rPr lang="pt-BR" dirty="0" smtClean="0">
                <a:ea typeface="Segoe UI Symbol"/>
              </a:rPr>
              <a:t>𝜇, então alguns pares possíveis de hipóteses nula e alternativa são:</a:t>
            </a:r>
          </a:p>
          <a:p>
            <a:pPr algn="just"/>
            <a:endParaRPr lang="pt-BR" dirty="0" smtClean="0">
              <a:ea typeface="Segoe UI Symbol"/>
            </a:endParaRPr>
          </a:p>
          <a:p>
            <a:pPr algn="just"/>
            <a:r>
              <a:rPr lang="pt-BR" dirty="0" smtClean="0">
                <a:ea typeface="Segoe UI Symbol"/>
              </a:rPr>
              <a:t>H</a:t>
            </a:r>
            <a:r>
              <a:rPr lang="pt-BR" dirty="0" err="1" smtClean="0">
                <a:latin typeface="Segoe UI Symbol"/>
                <a:ea typeface="Segoe UI Symbol"/>
              </a:rPr>
              <a:t>₀</a:t>
            </a:r>
            <a:r>
              <a:rPr lang="pt-BR" dirty="0" smtClean="0">
                <a:latin typeface="Segoe UI Symbol"/>
                <a:ea typeface="Segoe UI Symbol"/>
              </a:rPr>
              <a:t>: </a:t>
            </a:r>
            <a:r>
              <a:rPr lang="pt-BR" dirty="0" err="1" smtClean="0">
                <a:latin typeface="Segoe UI Symbol"/>
                <a:ea typeface="Segoe UI Symbol"/>
              </a:rPr>
              <a:t>𝜇</a:t>
            </a:r>
            <a:r>
              <a:rPr lang="pt-BR" dirty="0" smtClean="0">
                <a:latin typeface="Segoe UI Symbol"/>
                <a:ea typeface="Segoe UI Symbol"/>
              </a:rPr>
              <a:t> ≤ k       </a:t>
            </a:r>
            <a:r>
              <a:rPr lang="pt-BR" dirty="0" smtClean="0">
                <a:ea typeface="Segoe UI Symbol"/>
              </a:rPr>
              <a:t>H</a:t>
            </a:r>
            <a:r>
              <a:rPr lang="pt-BR" dirty="0" smtClean="0">
                <a:latin typeface="Segoe UI Symbol"/>
                <a:ea typeface="Segoe UI Symbol"/>
              </a:rPr>
              <a:t>₀: </a:t>
            </a:r>
            <a:r>
              <a:rPr lang="pt-BR" dirty="0" err="1" smtClean="0">
                <a:latin typeface="Segoe UI Symbol"/>
                <a:ea typeface="Segoe UI Symbol"/>
              </a:rPr>
              <a:t>𝜇</a:t>
            </a:r>
            <a:r>
              <a:rPr lang="pt-BR" dirty="0" smtClean="0">
                <a:latin typeface="Segoe UI Symbol"/>
                <a:ea typeface="Segoe UI Symbol"/>
              </a:rPr>
              <a:t> ≥ k        H₀: </a:t>
            </a:r>
            <a:r>
              <a:rPr lang="pt-BR" dirty="0" err="1" smtClean="0">
                <a:latin typeface="Segoe UI Symbol"/>
                <a:ea typeface="Segoe UI Symbol"/>
              </a:rPr>
              <a:t>𝜇</a:t>
            </a:r>
            <a:r>
              <a:rPr lang="pt-BR" dirty="0" smtClean="0">
                <a:latin typeface="Segoe UI Symbol"/>
                <a:ea typeface="Segoe UI Symbol"/>
              </a:rPr>
              <a:t> = k</a:t>
            </a:r>
          </a:p>
          <a:p>
            <a:pPr algn="just"/>
            <a:r>
              <a:rPr lang="pt-BR" dirty="0" smtClean="0">
                <a:latin typeface="Segoe UI Symbol"/>
                <a:ea typeface="Segoe UI Symbol"/>
              </a:rPr>
              <a:t>Hₐ: 𝜇 &gt; k       Hₐ: 𝜇 &lt; k         Hₐ: 𝜇 ≠ k</a:t>
            </a:r>
            <a:endParaRPr lang="pt-BR" dirty="0" smtClean="0"/>
          </a:p>
          <a:p>
            <a:pPr algn="just"/>
            <a:endParaRPr lang="pt-BR" dirty="0" smtClean="0">
              <a:latin typeface="Segoe UI Symbol"/>
              <a:ea typeface="Segoe UI Symbol"/>
            </a:endParaRPr>
          </a:p>
          <a:p>
            <a:pPr algn="just"/>
            <a:endParaRPr lang="pt-BR" dirty="0" smtClean="0"/>
          </a:p>
          <a:p>
            <a:pPr algn="just"/>
            <a:endParaRPr lang="pt-BR" dirty="0" smtClean="0">
              <a:latin typeface="Segoe UI Symbol"/>
              <a:ea typeface="Segoe UI 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Afirmações verbais</a:t>
            </a:r>
            <a:endParaRPr lang="pt-BR" u="sng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7245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2857520"/>
                <a:gridCol w="25717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Formulação verbal H</a:t>
                      </a:r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₀</a:t>
                      </a:r>
                    </a:p>
                    <a:p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        A média é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Formulação matemática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Formulação verbal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H</a:t>
                      </a:r>
                      <a:r>
                        <a:rPr lang="pt-BR" baseline="0" dirty="0" err="1" smtClean="0">
                          <a:latin typeface="Segoe UI Symbol"/>
                          <a:ea typeface="Segoe UI Symbol"/>
                        </a:rPr>
                        <a:t>ₐ</a:t>
                      </a:r>
                      <a:r>
                        <a:rPr lang="pt-BR" baseline="0" dirty="0" smtClean="0">
                          <a:latin typeface="Segoe UI Symbol"/>
                          <a:ea typeface="Segoe UI Symbol"/>
                        </a:rPr>
                        <a:t> </a:t>
                      </a:r>
                    </a:p>
                    <a:p>
                      <a:r>
                        <a:rPr lang="pt-BR" baseline="0" dirty="0" smtClean="0">
                          <a:latin typeface="Segoe UI Symbol"/>
                          <a:ea typeface="Segoe UI Symbol"/>
                        </a:rPr>
                        <a:t>         A média é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... maior ou igual a k.</a:t>
                      </a:r>
                    </a:p>
                    <a:p>
                      <a:pPr algn="ctr"/>
                      <a:r>
                        <a:rPr lang="pt-BR" dirty="0" smtClean="0"/>
                        <a:t>... pelo menos  k.</a:t>
                      </a:r>
                    </a:p>
                    <a:p>
                      <a:pPr algn="ctr"/>
                      <a:r>
                        <a:rPr lang="pt-BR" dirty="0" smtClean="0"/>
                        <a:t>... não menos que k.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H</a:t>
                      </a:r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₀: 𝜇 ≥ k</a:t>
                      </a:r>
                    </a:p>
                    <a:p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             Hₐ: 𝜇&lt; k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... menor que k.</a:t>
                      </a:r>
                    </a:p>
                    <a:p>
                      <a:pPr algn="ctr"/>
                      <a:r>
                        <a:rPr lang="pt-BR" dirty="0" smtClean="0"/>
                        <a:t>... abaixo de k.</a:t>
                      </a:r>
                    </a:p>
                    <a:p>
                      <a:pPr algn="ctr"/>
                      <a:r>
                        <a:rPr lang="pt-BR" dirty="0" smtClean="0"/>
                        <a:t>... menos</a:t>
                      </a:r>
                      <a:r>
                        <a:rPr lang="pt-BR" baseline="0" dirty="0" smtClean="0"/>
                        <a:t> que k.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... menos ou igual a k.</a:t>
                      </a:r>
                    </a:p>
                    <a:p>
                      <a:pPr algn="ctr"/>
                      <a:r>
                        <a:rPr lang="pt-BR" dirty="0" smtClean="0"/>
                        <a:t>... no</a:t>
                      </a:r>
                      <a:r>
                        <a:rPr lang="pt-BR" baseline="0" dirty="0" smtClean="0"/>
                        <a:t> máximo </a:t>
                      </a:r>
                      <a:r>
                        <a:rPr lang="pt-BR" dirty="0" smtClean="0"/>
                        <a:t>k.</a:t>
                      </a:r>
                    </a:p>
                    <a:p>
                      <a:pPr algn="ctr"/>
                      <a:r>
                        <a:rPr lang="pt-BR" dirty="0" smtClean="0"/>
                        <a:t>... não mais do que 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H</a:t>
                      </a:r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₀: 𝜇 ≤ k</a:t>
                      </a:r>
                    </a:p>
                    <a:p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             Hₐ: 𝜇 &gt; k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... maior que k.</a:t>
                      </a:r>
                    </a:p>
                    <a:p>
                      <a:pPr algn="ctr"/>
                      <a:r>
                        <a:rPr lang="pt-BR" dirty="0" smtClean="0"/>
                        <a:t>... acima de k.</a:t>
                      </a:r>
                    </a:p>
                    <a:p>
                      <a:pPr algn="ctr"/>
                      <a:r>
                        <a:rPr lang="pt-BR" dirty="0" smtClean="0"/>
                        <a:t>... mais do</a:t>
                      </a:r>
                      <a:r>
                        <a:rPr lang="pt-BR" baseline="0" dirty="0" smtClean="0"/>
                        <a:t> que k.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... igual a k.</a:t>
                      </a:r>
                    </a:p>
                    <a:p>
                      <a:pPr algn="ctr"/>
                      <a:r>
                        <a:rPr lang="pt-BR" dirty="0" smtClean="0"/>
                        <a:t>... 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k.</a:t>
                      </a:r>
                    </a:p>
                    <a:p>
                      <a:pPr algn="ctr"/>
                      <a:r>
                        <a:rPr lang="pt-BR" dirty="0" smtClean="0"/>
                        <a:t>... exatamente k.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H</a:t>
                      </a:r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₀: 𝜇 = k</a:t>
                      </a:r>
                    </a:p>
                    <a:p>
                      <a:r>
                        <a:rPr lang="pt-BR" dirty="0" smtClean="0">
                          <a:latin typeface="Segoe UI Symbol"/>
                          <a:ea typeface="Segoe UI Symbol"/>
                        </a:rPr>
                        <a:t>             Hₐ: 𝜇 ≠ k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... não igual a k.</a:t>
                      </a:r>
                    </a:p>
                    <a:p>
                      <a:pPr algn="ctr"/>
                      <a:r>
                        <a:rPr lang="pt-BR" dirty="0" smtClean="0"/>
                        <a:t>... diferente de k.</a:t>
                      </a:r>
                    </a:p>
                    <a:p>
                      <a:pPr algn="ctr"/>
                      <a:r>
                        <a:rPr lang="pt-BR" dirty="0" smtClean="0"/>
                        <a:t>... não</a:t>
                      </a:r>
                      <a:r>
                        <a:rPr lang="pt-BR" baseline="0" dirty="0" smtClean="0"/>
                        <a:t> k.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1290</TotalTime>
  <Words>2074</Words>
  <Application>Microsoft Office PowerPoint</Application>
  <PresentationFormat>Apresentação na tela (4:3)</PresentationFormat>
  <Paragraphs>249</Paragraphs>
  <Slides>38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0" baseType="lpstr">
      <vt:lpstr>Técnica</vt:lpstr>
      <vt:lpstr>Equação</vt:lpstr>
      <vt:lpstr>Estatística inferencial</vt:lpstr>
      <vt:lpstr>Teste de hipótese</vt:lpstr>
      <vt:lpstr>O que você deve aprender</vt:lpstr>
      <vt:lpstr>O que você deve aprender</vt:lpstr>
      <vt:lpstr>Estabelecendo uma hipótese</vt:lpstr>
      <vt:lpstr>Estabelecendo uma hipótese</vt:lpstr>
      <vt:lpstr>Definição</vt:lpstr>
      <vt:lpstr>Hipóteses</vt:lpstr>
      <vt:lpstr>Afirmações verbais</vt:lpstr>
      <vt:lpstr>EXEMPLO1</vt:lpstr>
      <vt:lpstr>Continuando...</vt:lpstr>
      <vt:lpstr>Exemplo2</vt:lpstr>
      <vt:lpstr>Continuando...</vt:lpstr>
      <vt:lpstr>Exemplo3</vt:lpstr>
      <vt:lpstr>Continuando...</vt:lpstr>
      <vt:lpstr>Tipos de erros e nível de significância</vt:lpstr>
      <vt:lpstr>Definição</vt:lpstr>
      <vt:lpstr>Definição</vt:lpstr>
      <vt:lpstr>Continuando...</vt:lpstr>
      <vt:lpstr>Testes estatísticos e valores P</vt:lpstr>
      <vt:lpstr>O valor P</vt:lpstr>
      <vt:lpstr>Valor de P</vt:lpstr>
      <vt:lpstr>Valor de P</vt:lpstr>
      <vt:lpstr>Resumo</vt:lpstr>
      <vt:lpstr>Continuando...</vt:lpstr>
      <vt:lpstr>Exemplo</vt:lpstr>
      <vt:lpstr>Continuando...</vt:lpstr>
      <vt:lpstr>Continuando...</vt:lpstr>
      <vt:lpstr>Continuando...</vt:lpstr>
      <vt:lpstr>Continuando...</vt:lpstr>
      <vt:lpstr>Continuando...</vt:lpstr>
      <vt:lpstr>Continuando...</vt:lpstr>
      <vt:lpstr>Tomando e interpretando uma decisão</vt:lpstr>
      <vt:lpstr>Regra de decisão baseada em valor de P</vt:lpstr>
      <vt:lpstr>Regra de decisão baseada em valor de P</vt:lpstr>
      <vt:lpstr>Regra de decisão baseada em valor de P</vt:lpstr>
      <vt:lpstr>Resumo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Estatística inferencial</dc:title>
  <dc:creator>Computador</dc:creator>
  <cp:lastModifiedBy>Computador</cp:lastModifiedBy>
  <cp:revision>39</cp:revision>
  <dcterms:created xsi:type="dcterms:W3CDTF">2016-06-21T03:39:27Z</dcterms:created>
  <dcterms:modified xsi:type="dcterms:W3CDTF">2016-07-20T08:27:31Z</dcterms:modified>
</cp:coreProperties>
</file>