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0"/>
  </p:notesMasterIdLst>
  <p:sldIdLst>
    <p:sldId id="256" r:id="rId2"/>
    <p:sldId id="257" r:id="rId3"/>
    <p:sldId id="258" r:id="rId4"/>
    <p:sldId id="269" r:id="rId5"/>
    <p:sldId id="270" r:id="rId6"/>
    <p:sldId id="259" r:id="rId7"/>
    <p:sldId id="286" r:id="rId8"/>
    <p:sldId id="285" r:id="rId9"/>
    <p:sldId id="287" r:id="rId10"/>
    <p:sldId id="288" r:id="rId11"/>
    <p:sldId id="260" r:id="rId12"/>
    <p:sldId id="261" r:id="rId13"/>
    <p:sldId id="262" r:id="rId14"/>
    <p:sldId id="263" r:id="rId15"/>
    <p:sldId id="264" r:id="rId16"/>
    <p:sldId id="265" r:id="rId17"/>
    <p:sldId id="319" r:id="rId18"/>
    <p:sldId id="266" r:id="rId19"/>
    <p:sldId id="267" r:id="rId20"/>
    <p:sldId id="268" r:id="rId21"/>
    <p:sldId id="271" r:id="rId22"/>
    <p:sldId id="272" r:id="rId23"/>
    <p:sldId id="273" r:id="rId24"/>
    <p:sldId id="274" r:id="rId25"/>
    <p:sldId id="275" r:id="rId26"/>
    <p:sldId id="276" r:id="rId27"/>
    <p:sldId id="283" r:id="rId28"/>
    <p:sldId id="281" r:id="rId29"/>
    <p:sldId id="282" r:id="rId30"/>
    <p:sldId id="289" r:id="rId31"/>
    <p:sldId id="295" r:id="rId32"/>
    <p:sldId id="290" r:id="rId33"/>
    <p:sldId id="291" r:id="rId34"/>
    <p:sldId id="306" r:id="rId35"/>
    <p:sldId id="292" r:id="rId36"/>
    <p:sldId id="293" r:id="rId37"/>
    <p:sldId id="294" r:id="rId38"/>
    <p:sldId id="300" r:id="rId39"/>
    <p:sldId id="307" r:id="rId40"/>
    <p:sldId id="313" r:id="rId41"/>
    <p:sldId id="308" r:id="rId42"/>
    <p:sldId id="314" r:id="rId43"/>
    <p:sldId id="316" r:id="rId44"/>
    <p:sldId id="320" r:id="rId45"/>
    <p:sldId id="309" r:id="rId46"/>
    <p:sldId id="315" r:id="rId47"/>
    <p:sldId id="317" r:id="rId48"/>
    <p:sldId id="310" r:id="rId49"/>
    <p:sldId id="312" r:id="rId50"/>
    <p:sldId id="311" r:id="rId51"/>
    <p:sldId id="318" r:id="rId52"/>
    <p:sldId id="305" r:id="rId53"/>
    <p:sldId id="304" r:id="rId54"/>
    <p:sldId id="302" r:id="rId55"/>
    <p:sldId id="296" r:id="rId56"/>
    <p:sldId id="297" r:id="rId57"/>
    <p:sldId id="298" r:id="rId58"/>
    <p:sldId id="299" r:id="rId5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239" autoAdjust="0"/>
    <p:restoredTop sz="94660"/>
  </p:normalViewPr>
  <p:slideViewPr>
    <p:cSldViewPr>
      <p:cViewPr varScale="1">
        <p:scale>
          <a:sx n="107" d="100"/>
          <a:sy n="107" d="100"/>
        </p:scale>
        <p:origin x="-100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DD9A97-771D-4C0B-94FF-735E0E3BB4D3}" type="datetimeFigureOut">
              <a:rPr lang="pt-BR" smtClean="0"/>
              <a:pPr/>
              <a:t>23/12/2015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1C529E-3731-4AAC-B75B-094193A0180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5565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7507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PT" altLang="pt-B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1603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PT" altLang="pt-BR" smtClean="0"/>
          </a:p>
        </p:txBody>
      </p:sp>
      <p:sp>
        <p:nvSpPr>
          <p:cNvPr id="281604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049E0EEE-ABEA-452D-9D2E-27DFE7642B91}" type="slidenum">
              <a:rPr lang="pt-BR" altLang="pt-BR" smtClean="0">
                <a:latin typeface="Arial" charset="0"/>
              </a:rPr>
              <a:pPr eaLnBrk="1" hangingPunct="1"/>
              <a:t>37</a:t>
            </a:fld>
            <a:endParaRPr lang="pt-BR" altLang="pt-BR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228600" y="2889250"/>
            <a:ext cx="8610600" cy="201613"/>
            <a:chOff x="144" y="1680"/>
            <a:chExt cx="5424" cy="144"/>
          </a:xfrm>
        </p:grpSpPr>
        <p:sp>
          <p:nvSpPr>
            <p:cNvPr id="5" name="Rectangle 8"/>
            <p:cNvSpPr>
              <a:spLocks noChangeArrowheads="1"/>
            </p:cNvSpPr>
            <p:nvPr userDrawn="1"/>
          </p:nvSpPr>
          <p:spPr bwMode="auto">
            <a:xfrm>
              <a:off x="144" y="1680"/>
              <a:ext cx="1808" cy="14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6" name="Rectangle 9"/>
            <p:cNvSpPr>
              <a:spLocks noChangeArrowheads="1"/>
            </p:cNvSpPr>
            <p:nvPr userDrawn="1"/>
          </p:nvSpPr>
          <p:spPr bwMode="auto">
            <a:xfrm>
              <a:off x="1952" y="1680"/>
              <a:ext cx="1808" cy="1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7" name="Rectangle 10"/>
            <p:cNvSpPr>
              <a:spLocks noChangeArrowheads="1"/>
            </p:cNvSpPr>
            <p:nvPr userDrawn="1"/>
          </p:nvSpPr>
          <p:spPr bwMode="auto">
            <a:xfrm>
              <a:off x="3760" y="1680"/>
              <a:ext cx="1808" cy="14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</p:grpSp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 algn="ctr">
              <a:defRPr sz="58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70250"/>
            <a:ext cx="6400800" cy="2209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E447C04-2DAD-4572-ABC5-DA988D123FF9}" type="datetimeFigureOut">
              <a:rPr lang="pt-BR" smtClean="0"/>
              <a:pPr/>
              <a:t>23/12/2015</a:t>
            </a:fld>
            <a:endParaRPr lang="pt-BR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11D27E-5F88-4023-90EF-370428C716A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398488"/>
      </p:ext>
    </p:extLst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447C04-2DAD-4572-ABC5-DA988D123FF9}" type="datetimeFigureOut">
              <a:rPr lang="pt-BR" smtClean="0"/>
              <a:pPr/>
              <a:t>23/12/2015</a:t>
            </a:fld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11D27E-5F88-4023-90EF-370428C716A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2347923"/>
      </p:ext>
    </p:extLst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447C04-2DAD-4572-ABC5-DA988D123FF9}" type="datetimeFigureOut">
              <a:rPr lang="pt-BR" smtClean="0"/>
              <a:pPr/>
              <a:t>23/12/2015</a:t>
            </a:fld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11D27E-5F88-4023-90EF-370428C716A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4503115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447C04-2DAD-4572-ABC5-DA988D123FF9}" type="datetimeFigureOut">
              <a:rPr lang="pt-BR" smtClean="0"/>
              <a:pPr/>
              <a:t>23/12/2015</a:t>
            </a:fld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11D27E-5F88-4023-90EF-370428C716A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8778193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447C04-2DAD-4572-ABC5-DA988D123FF9}" type="datetimeFigureOut">
              <a:rPr lang="pt-BR" smtClean="0"/>
              <a:pPr/>
              <a:t>23/12/2015</a:t>
            </a:fld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11D27E-5F88-4023-90EF-370428C716A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8085085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447C04-2DAD-4572-ABC5-DA988D123FF9}" type="datetimeFigureOut">
              <a:rPr lang="pt-BR" smtClean="0"/>
              <a:pPr/>
              <a:t>23/12/2015</a:t>
            </a:fld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11D27E-5F88-4023-90EF-370428C716A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1881479"/>
      </p:ext>
    </p:extLst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447C04-2DAD-4572-ABC5-DA988D123FF9}" type="datetimeFigureOut">
              <a:rPr lang="pt-BR" smtClean="0"/>
              <a:pPr/>
              <a:t>23/12/2015</a:t>
            </a:fld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11D27E-5F88-4023-90EF-370428C716A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0283295"/>
      </p:ext>
    </p:extLst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447C04-2DAD-4572-ABC5-DA988D123FF9}" type="datetimeFigureOut">
              <a:rPr lang="pt-BR" smtClean="0"/>
              <a:pPr/>
              <a:t>23/12/2015</a:t>
            </a:fld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11D27E-5F88-4023-90EF-370428C716A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7065807"/>
      </p:ext>
    </p:extLst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447C04-2DAD-4572-ABC5-DA988D123FF9}" type="datetimeFigureOut">
              <a:rPr lang="pt-BR" smtClean="0"/>
              <a:pPr/>
              <a:t>23/12/2015</a:t>
            </a:fld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11D27E-5F88-4023-90EF-370428C716A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2856345"/>
      </p:ext>
    </p:extLst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447C04-2DAD-4572-ABC5-DA988D123FF9}" type="datetimeFigureOut">
              <a:rPr lang="pt-BR" smtClean="0"/>
              <a:pPr/>
              <a:t>23/12/2015</a:t>
            </a:fld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11D27E-5F88-4023-90EF-370428C716A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5184655"/>
      </p:ext>
    </p:extLst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t-BR" noProof="0" smtClean="0"/>
              <a:t>Clique no ícone para adicionar uma imagem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447C04-2DAD-4572-ABC5-DA988D123FF9}" type="datetimeFigureOut">
              <a:rPr lang="pt-BR" smtClean="0"/>
              <a:pPr/>
              <a:t>23/12/2015</a:t>
            </a:fld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11D27E-5F88-4023-90EF-370428C716A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2880114"/>
      </p:ext>
    </p:extLst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os estilos do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fld id="{5E447C04-2DAD-4572-ABC5-DA988D123FF9}" type="datetimeFigureOut">
              <a:rPr lang="pt-BR" smtClean="0"/>
              <a:pPr/>
              <a:t>23/12/2015</a:t>
            </a:fld>
            <a:endParaRPr lang="pt-BR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pt-BR"/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3711D27E-5F88-4023-90EF-370428C716A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pt-BR" altLang="pt-BR" sz="2400">
              <a:latin typeface="Times New Roman" pitchFamily="18" charset="0"/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57200" y="1447800"/>
            <a:ext cx="80772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pt-BR" altLang="pt-BR" sz="2400">
              <a:latin typeface="Times New Roman" pitchFamily="18" charset="0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pt-BR" altLang="pt-BR" sz="2400"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random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p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png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4.png"/><Relationship Id="rId4" Type="http://schemas.openxmlformats.org/officeDocument/2006/relationships/image" Target="../media/image11.png"/><Relationship Id="rId9" Type="http://schemas.openxmlformats.org/officeDocument/2006/relationships/oleObject" Target="../embeddings/oleObject4.bin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b="1" dirty="0" smtClean="0"/>
              <a:t>Como Elaborar um Artigo Científico?</a:t>
            </a:r>
            <a:endParaRPr lang="pt-BR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51520" y="3212976"/>
            <a:ext cx="8784976" cy="2209800"/>
          </a:xfrm>
        </p:spPr>
        <p:txBody>
          <a:bodyPr/>
          <a:lstStyle/>
          <a:p>
            <a:r>
              <a:rPr lang="pt-BR" sz="2800" b="1" dirty="0" smtClean="0"/>
              <a:t>Prof. Dr. João Batista Bottentuit Junior</a:t>
            </a:r>
          </a:p>
          <a:p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59" y="4735509"/>
            <a:ext cx="9144000" cy="2113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231225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mtClean="0"/>
              <a:t>Google Livros</a:t>
            </a:r>
          </a:p>
        </p:txBody>
      </p:sp>
      <p:pic>
        <p:nvPicPr>
          <p:cNvPr id="430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773238"/>
            <a:ext cx="8426450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729882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530725"/>
          </a:xfrm>
        </p:spPr>
        <p:txBody>
          <a:bodyPr/>
          <a:lstStyle/>
          <a:p>
            <a:r>
              <a:rPr lang="pt-BR" sz="2400" b="1" dirty="0"/>
              <a:t>2. Pense no nível que a sua pesquisa irá atingir</a:t>
            </a:r>
            <a:endParaRPr lang="pt-BR" sz="2400" dirty="0"/>
          </a:p>
          <a:p>
            <a:r>
              <a:rPr lang="pt-BR" sz="2400" dirty="0"/>
              <a:t>Antes de fazer um </a:t>
            </a:r>
            <a:r>
              <a:rPr lang="pt-BR" sz="2400" dirty="0" smtClean="0"/>
              <a:t>artigo é </a:t>
            </a:r>
            <a:r>
              <a:rPr lang="pt-BR" sz="2400" dirty="0"/>
              <a:t>preciso identificar o nível de ciência que se pretende atingir. </a:t>
            </a:r>
            <a:endParaRPr lang="pt-BR" sz="2400" dirty="0" smtClean="0"/>
          </a:p>
          <a:p>
            <a:endParaRPr lang="pt-BR" sz="2400" dirty="0" smtClean="0"/>
          </a:p>
          <a:p>
            <a:r>
              <a:rPr lang="pt-BR" sz="2400" dirty="0" smtClean="0"/>
              <a:t>Identifique </a:t>
            </a:r>
            <a:r>
              <a:rPr lang="pt-BR" sz="2400" dirty="0"/>
              <a:t>algumas publicações científicas que estariam no patamar da sua pesquisa. </a:t>
            </a:r>
            <a:endParaRPr lang="pt-BR" sz="2400" dirty="0" smtClean="0"/>
          </a:p>
          <a:p>
            <a:endParaRPr lang="pt-BR" sz="2400" dirty="0" smtClean="0"/>
          </a:p>
          <a:p>
            <a:r>
              <a:rPr lang="pt-BR" sz="2400" dirty="0" smtClean="0"/>
              <a:t>Você </a:t>
            </a:r>
            <a:r>
              <a:rPr lang="pt-BR" sz="2400" dirty="0"/>
              <a:t>pretende atingir uma </a:t>
            </a:r>
            <a:r>
              <a:rPr lang="pt-BR" sz="2400" dirty="0" smtClean="0"/>
              <a:t>revista </a:t>
            </a:r>
            <a:r>
              <a:rPr lang="pt-BR" sz="2400" dirty="0" err="1" smtClean="0"/>
              <a:t>Qualis</a:t>
            </a:r>
            <a:r>
              <a:rPr lang="pt-BR" sz="2400" dirty="0" smtClean="0"/>
              <a:t> de alto impacto, </a:t>
            </a:r>
            <a:r>
              <a:rPr lang="pt-BR" sz="2400" dirty="0"/>
              <a:t>com abrangência em diversas áreas de conhecimento, ou deseja focar em uma publicação </a:t>
            </a:r>
            <a:r>
              <a:rPr lang="pt-BR" sz="2400" dirty="0" smtClean="0"/>
              <a:t>sem esta exigência? </a:t>
            </a:r>
          </a:p>
          <a:p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44124852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/>
              <a:t>Se a sua resposta for publicar em um veículo científico de grande abrangência, será necessário pensar e elaborar a sua pesquisa de forma que ela seja compreensível para o maior número de pessoas possível, incluindo outras áreas de conhecimento.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2130736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-315416"/>
            <a:ext cx="10045594" cy="6278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/>
        </p:nvSpPr>
        <p:spPr>
          <a:xfrm>
            <a:off x="4583840" y="1232756"/>
            <a:ext cx="576064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014529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-95461"/>
            <a:ext cx="8282742" cy="5176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/>
        </p:nvSpPr>
        <p:spPr>
          <a:xfrm>
            <a:off x="2339752" y="2458616"/>
            <a:ext cx="936104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018607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7424"/>
            <a:ext cx="9101812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220868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-315416"/>
            <a:ext cx="11163063" cy="6976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717966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Extratos das Revistas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A1</a:t>
            </a:r>
          </a:p>
          <a:p>
            <a:r>
              <a:rPr lang="pt-BR" dirty="0" smtClean="0"/>
              <a:t>A2</a:t>
            </a:r>
          </a:p>
          <a:p>
            <a:r>
              <a:rPr lang="pt-BR" dirty="0" smtClean="0"/>
              <a:t>B1</a:t>
            </a:r>
          </a:p>
          <a:p>
            <a:r>
              <a:rPr lang="pt-BR" dirty="0" smtClean="0"/>
              <a:t>B2</a:t>
            </a:r>
          </a:p>
          <a:p>
            <a:r>
              <a:rPr lang="pt-BR" dirty="0" smtClean="0"/>
              <a:t>B3</a:t>
            </a:r>
          </a:p>
          <a:p>
            <a:r>
              <a:rPr lang="pt-BR" dirty="0" smtClean="0"/>
              <a:t>B4</a:t>
            </a:r>
          </a:p>
          <a:p>
            <a:r>
              <a:rPr lang="pt-BR" dirty="0" smtClean="0"/>
              <a:t>B5</a:t>
            </a:r>
          </a:p>
          <a:p>
            <a:r>
              <a:rPr lang="pt-BR" dirty="0" smtClean="0"/>
              <a:t>C</a:t>
            </a:r>
            <a:endParaRPr lang="pt-BR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dirty="0"/>
              <a:t>3. Apresente uma novidade</a:t>
            </a:r>
            <a:endParaRPr lang="pt-BR" dirty="0"/>
          </a:p>
          <a:p>
            <a:pPr algn="just"/>
            <a:r>
              <a:rPr lang="pt-BR" dirty="0"/>
              <a:t>Não existe </a:t>
            </a:r>
            <a:r>
              <a:rPr lang="pt-BR" dirty="0" smtClean="0"/>
              <a:t>um bom artigo sem </a:t>
            </a:r>
            <a:r>
              <a:rPr lang="pt-BR" dirty="0"/>
              <a:t>algo novo ou relevante. “Os pesquisadores têm dificuldade de aceitar que o tema da sua pesquisa não apresenta uma novidade</a:t>
            </a:r>
            <a:r>
              <a:rPr lang="pt-BR" dirty="0" smtClean="0"/>
              <a:t>”. </a:t>
            </a:r>
          </a:p>
          <a:p>
            <a:pPr algn="just"/>
            <a:r>
              <a:rPr lang="pt-BR" dirty="0" smtClean="0"/>
              <a:t>Após ler </a:t>
            </a:r>
            <a:r>
              <a:rPr lang="pt-BR" dirty="0"/>
              <a:t>sobre o que já foi desenvolvido dentro do tema, é necessário encontrar uma nova abordagem. </a:t>
            </a:r>
            <a:endParaRPr lang="pt-BR" dirty="0" smtClean="0"/>
          </a:p>
          <a:p>
            <a:pPr algn="just"/>
            <a:r>
              <a:rPr lang="pt-BR" dirty="0" smtClean="0"/>
              <a:t>Uma </a:t>
            </a:r>
            <a:r>
              <a:rPr lang="pt-BR" dirty="0"/>
              <a:t>pesquisa muito repetitiva não pode apresentar grandes contribuições científicas.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3696783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dirty="0"/>
              <a:t>4. Saiba a hora certa para começar a escrever</a:t>
            </a:r>
            <a:endParaRPr lang="pt-BR" dirty="0"/>
          </a:p>
          <a:p>
            <a:pPr algn="just"/>
            <a:r>
              <a:rPr lang="pt-BR" dirty="0"/>
              <a:t>Muitas pessoas começam a escrever o seu artigo na hora errada. </a:t>
            </a:r>
            <a:endParaRPr lang="pt-BR" dirty="0" smtClean="0"/>
          </a:p>
          <a:p>
            <a:pPr algn="just"/>
            <a:r>
              <a:rPr lang="pt-BR" dirty="0" smtClean="0"/>
              <a:t>Para </a:t>
            </a:r>
            <a:r>
              <a:rPr lang="pt-BR" dirty="0"/>
              <a:t>manter a unidade do texto é importante ter uma ideia completa do trabalho. </a:t>
            </a:r>
            <a:endParaRPr lang="pt-BR" dirty="0" smtClean="0"/>
          </a:p>
          <a:p>
            <a:pPr algn="just"/>
            <a:r>
              <a:rPr lang="pt-BR" dirty="0" smtClean="0"/>
              <a:t>Não </a:t>
            </a:r>
            <a:r>
              <a:rPr lang="pt-BR" dirty="0"/>
              <a:t>comece a adiantar algumas partes do seu artigo sem ter concluído a pesquisa, analisado e interpretado dados.  </a:t>
            </a:r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1679011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400" dirty="0"/>
              <a:t>Escrever e publicar um artigo científico pode não ser uma tarefa fácil. </a:t>
            </a:r>
            <a:endParaRPr lang="pt-BR" sz="2400" dirty="0" smtClean="0"/>
          </a:p>
          <a:p>
            <a:r>
              <a:rPr lang="pt-BR" sz="2400" dirty="0" smtClean="0"/>
              <a:t>A </a:t>
            </a:r>
            <a:r>
              <a:rPr lang="pt-BR" sz="2400" dirty="0"/>
              <a:t>elaboração de qualquer </a:t>
            </a:r>
            <a:r>
              <a:rPr lang="pt-BR" sz="2400" dirty="0" smtClean="0"/>
              <a:t>artigo exige </a:t>
            </a:r>
            <a:r>
              <a:rPr lang="pt-BR" sz="2400" dirty="0"/>
              <a:t>precisão e domínio sobre o assunto. </a:t>
            </a:r>
            <a:endParaRPr lang="pt-BR" sz="2400" dirty="0" smtClean="0"/>
          </a:p>
          <a:p>
            <a:r>
              <a:rPr lang="pt-BR" sz="2400" dirty="0" smtClean="0"/>
              <a:t>No </a:t>
            </a:r>
            <a:r>
              <a:rPr lang="pt-BR" sz="2400" dirty="0"/>
              <a:t>entanto, muitas vezes os estudantes ficam em dúvida sobre a maneira correta de elaborar o seu trabalho. </a:t>
            </a:r>
            <a:endParaRPr lang="pt-BR" sz="2400" dirty="0" smtClean="0"/>
          </a:p>
          <a:p>
            <a:pPr algn="just"/>
            <a:r>
              <a:rPr lang="pt-BR" sz="2400" dirty="0" smtClean="0"/>
              <a:t>Por </a:t>
            </a:r>
            <a:r>
              <a:rPr lang="pt-BR" sz="2400" dirty="0"/>
              <a:t>onde começar? Como definir o tema da pesquisa? Qual linguagem utilizar no texto? </a:t>
            </a:r>
            <a:endParaRPr lang="pt-BR" sz="2400" dirty="0" smtClean="0"/>
          </a:p>
          <a:p>
            <a:pPr algn="just"/>
            <a:r>
              <a:rPr lang="pt-BR" sz="2400" dirty="0" smtClean="0"/>
              <a:t>Estes são </a:t>
            </a:r>
            <a:r>
              <a:rPr lang="pt-BR" sz="2400" dirty="0"/>
              <a:t>apenas alguns dos questionamentos que surgem.</a:t>
            </a:r>
          </a:p>
        </p:txBody>
      </p:sp>
    </p:spTree>
    <p:extLst>
      <p:ext uri="{BB962C8B-B14F-4D97-AF65-F5344CB8AC3E}">
        <p14:creationId xmlns:p14="http://schemas.microsoft.com/office/powerpoint/2010/main" val="355194395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Antes de começar a escrever, é necessário já ter em mente a resposta para algumas perguntas: </a:t>
            </a:r>
            <a:endParaRPr lang="pt-BR" dirty="0" smtClean="0"/>
          </a:p>
          <a:p>
            <a:r>
              <a:rPr lang="pt-BR" dirty="0" smtClean="0"/>
              <a:t>1</a:t>
            </a:r>
            <a:r>
              <a:rPr lang="pt-BR" dirty="0"/>
              <a:t>) Como surgiu a pesquisa? </a:t>
            </a:r>
            <a:endParaRPr lang="pt-BR" dirty="0" smtClean="0"/>
          </a:p>
          <a:p>
            <a:r>
              <a:rPr lang="pt-BR" dirty="0" smtClean="0"/>
              <a:t>2</a:t>
            </a:r>
            <a:r>
              <a:rPr lang="pt-BR" dirty="0"/>
              <a:t>) Onde você chegou? </a:t>
            </a:r>
            <a:endParaRPr lang="pt-BR" dirty="0" smtClean="0"/>
          </a:p>
          <a:p>
            <a:r>
              <a:rPr lang="pt-BR" dirty="0" smtClean="0"/>
              <a:t>3</a:t>
            </a:r>
            <a:r>
              <a:rPr lang="pt-BR" dirty="0"/>
              <a:t>) Como chegou nesse caminho? </a:t>
            </a:r>
            <a:endParaRPr lang="pt-BR" dirty="0" smtClean="0"/>
          </a:p>
          <a:p>
            <a:r>
              <a:rPr lang="pt-BR" dirty="0" smtClean="0"/>
              <a:t>4</a:t>
            </a:r>
            <a:r>
              <a:rPr lang="pt-BR" dirty="0"/>
              <a:t>) O que isso muda na ciência? </a:t>
            </a:r>
            <a:endParaRPr lang="pt-BR" dirty="0" smtClean="0"/>
          </a:p>
          <a:p>
            <a:r>
              <a:rPr lang="pt-BR" dirty="0" smtClean="0"/>
              <a:t>5</a:t>
            </a:r>
            <a:r>
              <a:rPr lang="pt-BR" dirty="0"/>
              <a:t>) Por que as pessoas se interessariam por isso?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7501635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400" b="1" dirty="0"/>
              <a:t>6. Mantenha a lógica no texto</a:t>
            </a:r>
            <a:endParaRPr lang="pt-BR" sz="2400" dirty="0"/>
          </a:p>
          <a:p>
            <a:r>
              <a:rPr lang="pt-BR" sz="2400" dirty="0"/>
              <a:t>Na hora de escrever é preciso observar se as ideias da pesquisa não estão se contradizendo. </a:t>
            </a:r>
            <a:r>
              <a:rPr lang="pt-BR" sz="2400" smtClean="0"/>
              <a:t>Muitas </a:t>
            </a:r>
            <a:r>
              <a:rPr lang="pt-BR" sz="2400" dirty="0"/>
              <a:t>pessoas acabam cometendo erros nesse item</a:t>
            </a:r>
            <a:r>
              <a:rPr lang="pt-BR" sz="2400" dirty="0" smtClean="0"/>
              <a:t>.</a:t>
            </a:r>
          </a:p>
          <a:p>
            <a:r>
              <a:rPr lang="pt-BR" sz="2400" dirty="0" smtClean="0"/>
              <a:t>Introdução</a:t>
            </a:r>
            <a:r>
              <a:rPr lang="pt-BR" sz="2400" dirty="0"/>
              <a:t>, desenvolvimento e conclusão devem estar muito bem alinhados e relacionados. </a:t>
            </a:r>
            <a:endParaRPr lang="pt-BR" sz="2400" dirty="0" smtClean="0"/>
          </a:p>
          <a:p>
            <a:r>
              <a:rPr lang="pt-BR" sz="2400" dirty="0" smtClean="0"/>
              <a:t>Todas </a:t>
            </a:r>
            <a:r>
              <a:rPr lang="pt-BR" sz="2400" dirty="0"/>
              <a:t>as partes devem apresentar coerência e lógica. </a:t>
            </a:r>
            <a:endParaRPr lang="pt-BR" sz="2400" dirty="0" smtClean="0"/>
          </a:p>
          <a:p>
            <a:r>
              <a:rPr lang="pt-BR" sz="2400" dirty="0" smtClean="0"/>
              <a:t>Releia </a:t>
            </a:r>
            <a:r>
              <a:rPr lang="pt-BR" sz="2400" dirty="0"/>
              <a:t>o texto e veja se ele consegue manter uma unidade. Não use freses sem sentido.</a:t>
            </a:r>
          </a:p>
          <a:p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62551171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400" b="1" dirty="0"/>
              <a:t>7. Encontre a medida certa</a:t>
            </a:r>
            <a:endParaRPr lang="pt-BR" sz="2400" dirty="0"/>
          </a:p>
          <a:p>
            <a:r>
              <a:rPr lang="pt-BR" sz="2400" dirty="0"/>
              <a:t>O tamanho do texto não quer dizer qualidade. “Nenhuma palavra a mais, nenhuma palavra a menos. </a:t>
            </a:r>
            <a:endParaRPr lang="pt-BR" sz="2400" dirty="0" smtClean="0"/>
          </a:p>
          <a:p>
            <a:r>
              <a:rPr lang="pt-BR" sz="2400" dirty="0" smtClean="0"/>
              <a:t>Precisamos sintetizar, as </a:t>
            </a:r>
            <a:r>
              <a:rPr lang="pt-BR" sz="2400" dirty="0"/>
              <a:t>pessoas tendem a achar que os trabalhos mais longos são os melhores. </a:t>
            </a:r>
            <a:endParaRPr lang="pt-BR" sz="2400" dirty="0" smtClean="0"/>
          </a:p>
          <a:p>
            <a:r>
              <a:rPr lang="pt-BR" sz="2400" dirty="0" smtClean="0"/>
              <a:t>No </a:t>
            </a:r>
            <a:r>
              <a:rPr lang="pt-BR" sz="2400" dirty="0"/>
              <a:t>entanto, o número de páginas não é sinônimo de qualidade. É  importante apresentar todos os argumentos de maneira clara e objetiva. </a:t>
            </a:r>
            <a:endParaRPr lang="pt-BR" sz="2400" dirty="0" smtClean="0"/>
          </a:p>
          <a:p>
            <a:r>
              <a:rPr lang="pt-BR" sz="2400" dirty="0" smtClean="0"/>
              <a:t>A </a:t>
            </a:r>
            <a:r>
              <a:rPr lang="pt-BR" sz="2400" dirty="0"/>
              <a:t>elaboração de um artigo deve ser semelhante a de um prédio. “Ele precisa ser vistoso, importante, sólido e econômico</a:t>
            </a:r>
            <a:r>
              <a:rPr lang="pt-BR" sz="2400" dirty="0" smtClean="0"/>
              <a:t>”.</a:t>
            </a:r>
            <a:endParaRPr lang="pt-BR" sz="2400" dirty="0"/>
          </a:p>
          <a:p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46850400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4530725"/>
          </a:xfrm>
        </p:spPr>
        <p:txBody>
          <a:bodyPr/>
          <a:lstStyle/>
          <a:p>
            <a:r>
              <a:rPr lang="pt-BR" sz="2300" b="1" dirty="0"/>
              <a:t>8. Seja claro e evite palavras que dificultam o entendimento  </a:t>
            </a:r>
            <a:endParaRPr lang="pt-BR" sz="2300" dirty="0"/>
          </a:p>
          <a:p>
            <a:pPr algn="just"/>
            <a:r>
              <a:rPr lang="pt-BR" sz="2300" dirty="0"/>
              <a:t>Nada de </a:t>
            </a:r>
            <a:r>
              <a:rPr lang="pt-BR" sz="2300" dirty="0" smtClean="0"/>
              <a:t>prosopopeia </a:t>
            </a:r>
            <a:r>
              <a:rPr lang="pt-BR" sz="2300" dirty="0"/>
              <a:t>para acalentar bovinos (ou seja, a famosa expressão “conversa para boi dormir”). </a:t>
            </a:r>
            <a:endParaRPr lang="pt-BR" sz="2300" dirty="0" smtClean="0"/>
          </a:p>
          <a:p>
            <a:pPr algn="just"/>
            <a:r>
              <a:rPr lang="pt-BR" sz="2300" dirty="0" smtClean="0"/>
              <a:t>Tente </a:t>
            </a:r>
            <a:r>
              <a:rPr lang="pt-BR" sz="2300" dirty="0"/>
              <a:t>tornar a sua pesquisa mais acessível e troque as palavras de difícil entendimento</a:t>
            </a:r>
            <a:r>
              <a:rPr lang="pt-BR" sz="2300" dirty="0" smtClean="0"/>
              <a:t>., </a:t>
            </a:r>
            <a:r>
              <a:rPr lang="pt-BR" sz="2300" dirty="0"/>
              <a:t>a ciência tem um caráter transdisciplinar, porém, quando você escreve um artigo cheio de termos técnicos e palavras desconhecidas, a sua pesquisa tende a ficar restrita apenas para pessoas da área. “É importante pensar que você está escrevendo um texto para ser lido por diferentes públicos.”</a:t>
            </a:r>
          </a:p>
          <a:p>
            <a:endParaRPr lang="pt-BR" sz="2300" dirty="0"/>
          </a:p>
        </p:txBody>
      </p:sp>
    </p:spTree>
    <p:extLst>
      <p:ext uri="{BB962C8B-B14F-4D97-AF65-F5344CB8AC3E}">
        <p14:creationId xmlns:p14="http://schemas.microsoft.com/office/powerpoint/2010/main" val="165463040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052736"/>
            <a:ext cx="8496944" cy="4530725"/>
          </a:xfrm>
        </p:spPr>
        <p:txBody>
          <a:bodyPr/>
          <a:lstStyle/>
          <a:p>
            <a:r>
              <a:rPr lang="pt-BR" sz="2000" b="1" dirty="0"/>
              <a:t>9. Compartilhe o seu conhecimento</a:t>
            </a:r>
            <a:endParaRPr lang="pt-BR" sz="2000" dirty="0"/>
          </a:p>
          <a:p>
            <a:pPr algn="just"/>
            <a:r>
              <a:rPr lang="pt-BR" sz="2000" dirty="0"/>
              <a:t>Após concluir um artigo é importante tentar a sua publicação em revistas de divulgação científica. </a:t>
            </a:r>
            <a:endParaRPr lang="pt-BR" sz="2000" dirty="0" smtClean="0"/>
          </a:p>
          <a:p>
            <a:pPr algn="just"/>
            <a:endParaRPr lang="pt-BR" sz="2000" dirty="0" smtClean="0"/>
          </a:p>
          <a:p>
            <a:pPr algn="just"/>
            <a:r>
              <a:rPr lang="pt-BR" sz="2000" dirty="0" smtClean="0"/>
              <a:t>A </a:t>
            </a:r>
            <a:r>
              <a:rPr lang="pt-BR" sz="2000" dirty="0"/>
              <a:t>divulgação da pesquisa é tão importante quando a redação. É a partir da publicação que você poderá compartilhar o seu conhecimento com outros pesquisadores. </a:t>
            </a:r>
            <a:r>
              <a:rPr lang="pt-BR" sz="2000" dirty="0" smtClean="0"/>
              <a:t>Além </a:t>
            </a:r>
            <a:r>
              <a:rPr lang="pt-BR" sz="2000" dirty="0"/>
              <a:t>disso, também terá a oportunidade de submeter o seu trabalho para avaliação de outros especialistas. </a:t>
            </a:r>
            <a:endParaRPr lang="pt-BR" sz="2000" dirty="0" smtClean="0"/>
          </a:p>
          <a:p>
            <a:pPr algn="just"/>
            <a:endParaRPr lang="pt-BR" sz="2000" dirty="0"/>
          </a:p>
          <a:p>
            <a:pPr algn="just"/>
            <a:r>
              <a:rPr lang="pt-BR" sz="2000" dirty="0" smtClean="0"/>
              <a:t>Antes </a:t>
            </a:r>
            <a:r>
              <a:rPr lang="pt-BR" sz="2000" dirty="0"/>
              <a:t>de enviar um artigo para análise, observe atentamente o formato exigido em cada publicação. Algumas revistas têm normas específicas que devem ser seguidas, incluindo padronização de estilo, quantidade de caracteres e outras referências.</a:t>
            </a:r>
          </a:p>
          <a:p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409750656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-171400"/>
            <a:ext cx="8229600" cy="1139825"/>
          </a:xfrm>
        </p:spPr>
        <p:txBody>
          <a:bodyPr/>
          <a:lstStyle/>
          <a:p>
            <a:r>
              <a:rPr lang="pt-BR" dirty="0" smtClean="0"/>
              <a:t>Academia.edu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36712"/>
            <a:ext cx="8352928" cy="5790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383641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400" b="1" dirty="0"/>
              <a:t>10. Acompanhe os resultados</a:t>
            </a:r>
            <a:endParaRPr lang="pt-BR" sz="2400" dirty="0"/>
          </a:p>
          <a:p>
            <a:r>
              <a:rPr lang="pt-BR" sz="2400" dirty="0"/>
              <a:t>Não pense que a publicação do artigo é o último passo. </a:t>
            </a:r>
            <a:endParaRPr lang="pt-BR" sz="2400" dirty="0" smtClean="0"/>
          </a:p>
          <a:p>
            <a:r>
              <a:rPr lang="pt-BR" sz="2400" dirty="0" smtClean="0"/>
              <a:t>Após </a:t>
            </a:r>
            <a:r>
              <a:rPr lang="pt-BR" sz="2400" dirty="0"/>
              <a:t>divulgar a sua pesquisa, tente observar a repercussão do seu trabalho no mundo científico. </a:t>
            </a:r>
            <a:endParaRPr lang="pt-BR" sz="2400" dirty="0" smtClean="0"/>
          </a:p>
          <a:p>
            <a:r>
              <a:rPr lang="pt-BR" sz="2400" dirty="0" smtClean="0"/>
              <a:t>Observe </a:t>
            </a:r>
            <a:r>
              <a:rPr lang="pt-BR" sz="2400" dirty="0"/>
              <a:t>as contribuições acadêmicas da sua pesquisa. Ao visualizar quem está citando o seu artigo, procure entender quais reflexões estão sendo geradas a partir dele.</a:t>
            </a:r>
          </a:p>
          <a:p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11477170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z="3600" b="1" smtClean="0">
                <a:solidFill>
                  <a:schemeClr val="tx1"/>
                </a:solidFill>
                <a:latin typeface="Arial" charset="0"/>
              </a:rPr>
              <a:t>Como iniciar uma pesquisa?</a:t>
            </a:r>
            <a:endParaRPr lang="pt-BR" altLang="pt-BR" sz="3200" b="1" smtClean="0">
              <a:solidFill>
                <a:schemeClr val="tx1"/>
              </a:solidFill>
            </a:endParaRPr>
          </a:p>
        </p:txBody>
      </p:sp>
      <p:sp>
        <p:nvSpPr>
          <p:cNvPr id="14339" name="Espaço Reservado para Conteú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200000"/>
              </a:lnSpc>
            </a:pPr>
            <a:r>
              <a:rPr lang="pt-BR" altLang="pt-BR" smtClean="0">
                <a:latin typeface="Calibri" pitchFamily="34" charset="0"/>
              </a:rPr>
              <a:t>A elaboração de uma pesquisa é um processo em que, a partir de uma </a:t>
            </a:r>
            <a:r>
              <a:rPr lang="pt-BR" altLang="pt-BR" b="1" smtClean="0">
                <a:solidFill>
                  <a:schemeClr val="accent2"/>
                </a:solidFill>
                <a:latin typeface="Calibri" pitchFamily="34" charset="0"/>
              </a:rPr>
              <a:t>necessidade</a:t>
            </a:r>
            <a:r>
              <a:rPr lang="pt-BR" altLang="pt-BR" smtClean="0">
                <a:latin typeface="Calibri" pitchFamily="34" charset="0"/>
              </a:rPr>
              <a:t>, se escolhe um </a:t>
            </a:r>
            <a:r>
              <a:rPr lang="pt-BR" altLang="pt-BR" b="1" smtClean="0">
                <a:solidFill>
                  <a:schemeClr val="accent2"/>
                </a:solidFill>
                <a:latin typeface="Calibri" pitchFamily="34" charset="0"/>
              </a:rPr>
              <a:t>tema</a:t>
            </a:r>
            <a:r>
              <a:rPr lang="pt-BR" altLang="pt-BR" smtClean="0">
                <a:latin typeface="Calibri" pitchFamily="34" charset="0"/>
              </a:rPr>
              <a:t> e, gradativamente define-se um </a:t>
            </a:r>
            <a:r>
              <a:rPr lang="pt-BR" altLang="pt-BR" b="1" smtClean="0">
                <a:solidFill>
                  <a:schemeClr val="accent2"/>
                </a:solidFill>
                <a:latin typeface="Calibri" pitchFamily="34" charset="0"/>
              </a:rPr>
              <a:t>problema</a:t>
            </a:r>
            <a:r>
              <a:rPr lang="pt-BR" altLang="pt-BR" smtClean="0">
                <a:latin typeface="Calibri" pitchFamily="34" charset="0"/>
              </a:rPr>
              <a:t> e as formas de solucioná-lo</a:t>
            </a:r>
          </a:p>
        </p:txBody>
      </p:sp>
    </p:spTree>
    <p:extLst>
      <p:ext uri="{BB962C8B-B14F-4D97-AF65-F5344CB8AC3E}">
        <p14:creationId xmlns:p14="http://schemas.microsoft.com/office/powerpoint/2010/main" val="46838572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0825" y="260350"/>
            <a:ext cx="8229600" cy="1139825"/>
          </a:xfrm>
        </p:spPr>
        <p:txBody>
          <a:bodyPr/>
          <a:lstStyle/>
          <a:p>
            <a:pPr algn="ctr">
              <a:defRPr/>
            </a:pPr>
            <a:r>
              <a:rPr lang="pt-BR" sz="32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Qual o esquema geral de uma Pesquisa/artigo?</a:t>
            </a:r>
            <a:endParaRPr lang="pt-BR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1026" name="Object 35"/>
          <p:cNvGraphicFramePr>
            <a:graphicFrameLocks noChangeAspect="1"/>
          </p:cNvGraphicFramePr>
          <p:nvPr/>
        </p:nvGraphicFramePr>
        <p:xfrm>
          <a:off x="468313" y="1773238"/>
          <a:ext cx="1600200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6" name="Imagem de bitmap" r:id="rId3" imgW="1467055" imgH="1380952" progId="PBrush">
                  <p:embed/>
                </p:oleObj>
              </mc:Choice>
              <mc:Fallback>
                <p:oleObj name="Imagem de bitmap" r:id="rId3" imgW="1467055" imgH="1380952" progId="PBrush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1773238"/>
                        <a:ext cx="1600200" cy="182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34"/>
          <p:cNvGraphicFramePr>
            <a:graphicFrameLocks noChangeAspect="1"/>
          </p:cNvGraphicFramePr>
          <p:nvPr/>
        </p:nvGraphicFramePr>
        <p:xfrm>
          <a:off x="1403350" y="4508500"/>
          <a:ext cx="1409700" cy="173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7" name="Imagem de bitmap" r:id="rId5" imgW="1409897" imgH="1733333" progId="PBrush">
                  <p:embed/>
                </p:oleObj>
              </mc:Choice>
              <mc:Fallback>
                <p:oleObj name="Imagem de bitmap" r:id="rId5" imgW="1409897" imgH="1733333" progId="PBrush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4508500"/>
                        <a:ext cx="1409700" cy="173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Object 32"/>
          <p:cNvGraphicFramePr>
            <a:graphicFrameLocks noChangeAspect="1"/>
          </p:cNvGraphicFramePr>
          <p:nvPr/>
        </p:nvGraphicFramePr>
        <p:xfrm>
          <a:off x="6659563" y="1557338"/>
          <a:ext cx="1371600" cy="1457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8" name="Imagem de bitmap" r:id="rId7" imgW="1371429" imgH="1457143" progId="PBrush">
                  <p:embed/>
                </p:oleObj>
              </mc:Choice>
              <mc:Fallback>
                <p:oleObj name="Imagem de bitmap" r:id="rId7" imgW="1371429" imgH="1457143" progId="PBrush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9563" y="1557338"/>
                        <a:ext cx="1371600" cy="1457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9" name="Object 31"/>
          <p:cNvGraphicFramePr>
            <a:graphicFrameLocks noChangeAspect="1"/>
          </p:cNvGraphicFramePr>
          <p:nvPr/>
        </p:nvGraphicFramePr>
        <p:xfrm>
          <a:off x="5334000" y="4343400"/>
          <a:ext cx="1554163" cy="194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9" name="Imagem de bitmap" r:id="rId9" imgW="1552792" imgH="1943371" progId="PBrush">
                  <p:embed/>
                </p:oleObj>
              </mc:Choice>
              <mc:Fallback>
                <p:oleObj name="Imagem de bitmap" r:id="rId9" imgW="1552792" imgH="1943371" progId="PBrush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4343400"/>
                        <a:ext cx="1554163" cy="194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1" name="AutoShape 27"/>
          <p:cNvSpPr>
            <a:spLocks noChangeArrowheads="1"/>
          </p:cNvSpPr>
          <p:nvPr/>
        </p:nvSpPr>
        <p:spPr bwMode="auto">
          <a:xfrm rot="5339936">
            <a:off x="2750343" y="2964657"/>
            <a:ext cx="976313" cy="533400"/>
          </a:xfrm>
          <a:prstGeom prst="rightArrow">
            <a:avLst>
              <a:gd name="adj1" fmla="val 38537"/>
              <a:gd name="adj2" fmla="val 45835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pt-PT" altLang="pt-BR"/>
          </a:p>
        </p:txBody>
      </p:sp>
      <p:sp>
        <p:nvSpPr>
          <p:cNvPr id="1032" name="AutoShape 27"/>
          <p:cNvSpPr>
            <a:spLocks noChangeArrowheads="1"/>
          </p:cNvSpPr>
          <p:nvPr/>
        </p:nvSpPr>
        <p:spPr bwMode="auto">
          <a:xfrm>
            <a:off x="3238500" y="5054600"/>
            <a:ext cx="912813" cy="533400"/>
          </a:xfrm>
          <a:prstGeom prst="rightArrow">
            <a:avLst>
              <a:gd name="adj1" fmla="val 38537"/>
              <a:gd name="adj2" fmla="val 45888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pt-PT" altLang="pt-BR"/>
          </a:p>
        </p:txBody>
      </p:sp>
      <p:sp>
        <p:nvSpPr>
          <p:cNvPr id="1033" name="AutoShape 27"/>
          <p:cNvSpPr>
            <a:spLocks noChangeArrowheads="1"/>
          </p:cNvSpPr>
          <p:nvPr/>
        </p:nvSpPr>
        <p:spPr bwMode="auto">
          <a:xfrm rot="-5400000">
            <a:off x="6150769" y="3505994"/>
            <a:ext cx="976312" cy="533400"/>
          </a:xfrm>
          <a:prstGeom prst="rightArrow">
            <a:avLst>
              <a:gd name="adj1" fmla="val 38537"/>
              <a:gd name="adj2" fmla="val 45835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pt-PT" altLang="pt-BR"/>
          </a:p>
        </p:txBody>
      </p:sp>
      <p:sp>
        <p:nvSpPr>
          <p:cNvPr id="1034" name="Retângulo 10"/>
          <p:cNvSpPr>
            <a:spLocks noChangeArrowheads="1"/>
          </p:cNvSpPr>
          <p:nvPr/>
        </p:nvSpPr>
        <p:spPr bwMode="auto">
          <a:xfrm>
            <a:off x="1979613" y="1773238"/>
            <a:ext cx="24288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b="1"/>
              <a:t>Formular a pergunta</a:t>
            </a:r>
          </a:p>
        </p:txBody>
      </p:sp>
      <p:sp>
        <p:nvSpPr>
          <p:cNvPr id="1035" name="Retângulo 11"/>
          <p:cNvSpPr>
            <a:spLocks noChangeArrowheads="1"/>
          </p:cNvSpPr>
          <p:nvPr/>
        </p:nvSpPr>
        <p:spPr bwMode="auto">
          <a:xfrm>
            <a:off x="900113" y="6165850"/>
            <a:ext cx="23256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b="1"/>
              <a:t>Realizar a pesquisa</a:t>
            </a:r>
          </a:p>
        </p:txBody>
      </p:sp>
      <p:sp>
        <p:nvSpPr>
          <p:cNvPr id="1036" name="Text Box 18"/>
          <p:cNvSpPr txBox="1">
            <a:spLocks noChangeArrowheads="1"/>
          </p:cNvSpPr>
          <p:nvPr/>
        </p:nvSpPr>
        <p:spPr bwMode="auto">
          <a:xfrm>
            <a:off x="4284663" y="2276475"/>
            <a:ext cx="2209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1600" b="1"/>
              <a:t>Divulgar resultados</a:t>
            </a:r>
          </a:p>
        </p:txBody>
      </p:sp>
      <p:sp>
        <p:nvSpPr>
          <p:cNvPr id="1037" name="Retângulo 13"/>
          <p:cNvSpPr>
            <a:spLocks noChangeArrowheads="1"/>
          </p:cNvSpPr>
          <p:nvPr/>
        </p:nvSpPr>
        <p:spPr bwMode="auto">
          <a:xfrm>
            <a:off x="4932363" y="6165850"/>
            <a:ext cx="25701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b="1"/>
              <a:t>Interpretar resultados</a:t>
            </a:r>
          </a:p>
        </p:txBody>
      </p:sp>
    </p:spTree>
    <p:extLst>
      <p:ext uri="{BB962C8B-B14F-4D97-AF65-F5344CB8AC3E}">
        <p14:creationId xmlns:p14="http://schemas.microsoft.com/office/powerpoint/2010/main" val="197868997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altLang="pt-BR" smtClean="0"/>
              <a:t>Fases da Investigação</a:t>
            </a:r>
          </a:p>
        </p:txBody>
      </p:sp>
      <p:sp>
        <p:nvSpPr>
          <p:cNvPr id="13315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altLang="pt-BR" smtClean="0"/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773238"/>
            <a:ext cx="8243887" cy="421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91192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 que é uma artigo cientifico?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sz="2400" dirty="0"/>
              <a:t>Segundo a ABNT (NBR 6022, 2003, p.2), o </a:t>
            </a:r>
            <a:r>
              <a:rPr lang="pt-BR" sz="2400" b="1" dirty="0"/>
              <a:t>artigo científico</a:t>
            </a:r>
            <a:r>
              <a:rPr lang="pt-BR" sz="2400" dirty="0"/>
              <a:t> pode ser definido como a “publicação com autoria declarada, que apresenta e discute ideias, métodos, técnicas, processos e resultados nas </a:t>
            </a:r>
            <a:r>
              <a:rPr lang="pt-BR" sz="2400" dirty="0" smtClean="0"/>
              <a:t>diversas </a:t>
            </a:r>
            <a:r>
              <a:rPr lang="pt-BR" sz="2400" dirty="0"/>
              <a:t>áreas do conhecimento</a:t>
            </a:r>
            <a:r>
              <a:rPr lang="pt-BR" sz="2400" dirty="0" smtClean="0"/>
              <a:t>”.</a:t>
            </a:r>
          </a:p>
          <a:p>
            <a:endParaRPr lang="pt-BR" sz="2400" dirty="0" smtClean="0"/>
          </a:p>
          <a:p>
            <a:pPr algn="just"/>
            <a:r>
              <a:rPr lang="pt-BR" sz="2400" dirty="0" smtClean="0"/>
              <a:t>O </a:t>
            </a:r>
            <a:r>
              <a:rPr lang="pt-BR" sz="2400" dirty="0"/>
              <a:t>artigo científico, como o próprio nome já nos revela, caracteriza-se por um texto científico cuja função é relatar os resultados, sendo esses calcados de originalidade, provenientes de uma dada pesquisa. </a:t>
            </a:r>
            <a:endParaRPr lang="pt-BR" sz="2400" dirty="0" smtClean="0"/>
          </a:p>
        </p:txBody>
      </p:sp>
    </p:spTree>
    <p:extLst>
      <p:ext uri="{BB962C8B-B14F-4D97-AF65-F5344CB8AC3E}">
        <p14:creationId xmlns:p14="http://schemas.microsoft.com/office/powerpoint/2010/main" val="305029572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dirty="0" smtClean="0"/>
              <a:t>Artigo Científico</a:t>
            </a:r>
          </a:p>
        </p:txBody>
      </p:sp>
      <p:sp>
        <p:nvSpPr>
          <p:cNvPr id="152579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altLang="pt-BR" sz="2400" b="1" dirty="0" smtClean="0"/>
              <a:t>Título</a:t>
            </a:r>
          </a:p>
          <a:p>
            <a:r>
              <a:rPr lang="pt-BR" altLang="pt-BR" sz="2400" b="1" dirty="0" smtClean="0"/>
              <a:t>Resumo</a:t>
            </a:r>
          </a:p>
          <a:p>
            <a:r>
              <a:rPr lang="pt-BR" altLang="pt-BR" sz="2400" b="1" dirty="0" smtClean="0"/>
              <a:t>Palavras Chaves</a:t>
            </a:r>
          </a:p>
          <a:p>
            <a:r>
              <a:rPr lang="pt-BR" altLang="pt-BR" sz="2400" b="1" dirty="0" smtClean="0"/>
              <a:t>Abstract</a:t>
            </a:r>
          </a:p>
          <a:p>
            <a:r>
              <a:rPr lang="pt-BR" altLang="pt-BR" sz="2400" b="1" dirty="0" err="1" smtClean="0"/>
              <a:t>Keywords</a:t>
            </a:r>
            <a:endParaRPr lang="pt-BR" altLang="pt-BR" sz="2400" b="1" dirty="0" smtClean="0"/>
          </a:p>
          <a:p>
            <a:r>
              <a:rPr lang="pt-BR" altLang="pt-BR" sz="2400" b="1" dirty="0" smtClean="0"/>
              <a:t>Introdução</a:t>
            </a:r>
          </a:p>
          <a:p>
            <a:pPr lvl="1"/>
            <a:r>
              <a:rPr lang="pt-BR" altLang="pt-BR" dirty="0" smtClean="0"/>
              <a:t>Contextualização do tema – Macro para o Micro Assunto</a:t>
            </a:r>
          </a:p>
          <a:p>
            <a:r>
              <a:rPr lang="pt-BR" altLang="pt-BR" sz="2400" dirty="0" smtClean="0"/>
              <a:t>Problema</a:t>
            </a:r>
          </a:p>
          <a:p>
            <a:r>
              <a:rPr lang="pt-BR" altLang="pt-BR" sz="2400" dirty="0" smtClean="0"/>
              <a:t>Perguntas de investigação</a:t>
            </a:r>
          </a:p>
          <a:p>
            <a:endParaRPr lang="pt-BR" altLang="pt-BR" sz="2400" dirty="0" smtClean="0"/>
          </a:p>
          <a:p>
            <a:endParaRPr lang="pt-BR" altLang="pt-BR" sz="2400" dirty="0" smtClean="0"/>
          </a:p>
          <a:p>
            <a:endParaRPr lang="pt-BR" altLang="pt-BR" sz="2400" dirty="0" smtClean="0"/>
          </a:p>
        </p:txBody>
      </p:sp>
    </p:spTree>
    <p:extLst>
      <p:ext uri="{BB962C8B-B14F-4D97-AF65-F5344CB8AC3E}">
        <p14:creationId xmlns:p14="http://schemas.microsoft.com/office/powerpoint/2010/main" val="395766219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pt-BR" altLang="pt-BR" sz="2400" dirty="0"/>
              <a:t>Hipótese – Caso tenha</a:t>
            </a:r>
          </a:p>
          <a:p>
            <a:pPr>
              <a:lnSpc>
                <a:spcPct val="200000"/>
              </a:lnSpc>
            </a:pPr>
            <a:r>
              <a:rPr lang="pt-BR" altLang="pt-BR" sz="2400" dirty="0"/>
              <a:t>Objetivos (Geral e Específicos)</a:t>
            </a:r>
          </a:p>
          <a:p>
            <a:pPr>
              <a:lnSpc>
                <a:spcPct val="200000"/>
              </a:lnSpc>
            </a:pPr>
            <a:r>
              <a:rPr lang="pt-BR" altLang="pt-BR" sz="2400" dirty="0"/>
              <a:t>Justificativa</a:t>
            </a:r>
          </a:p>
          <a:p>
            <a:pPr lvl="1">
              <a:lnSpc>
                <a:spcPct val="200000"/>
              </a:lnSpc>
            </a:pPr>
            <a:r>
              <a:rPr lang="pt-BR" altLang="pt-BR" dirty="0"/>
              <a:t>Pessoal e Científica</a:t>
            </a:r>
          </a:p>
          <a:p>
            <a:pPr>
              <a:lnSpc>
                <a:spcPct val="200000"/>
              </a:lnSpc>
            </a:pPr>
            <a:r>
              <a:rPr lang="pt-BR" altLang="pt-BR" sz="2400" dirty="0"/>
              <a:t>Sequenciamento dos temas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9662313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dirty="0" smtClean="0"/>
              <a:t>Artigo (continuação)</a:t>
            </a:r>
          </a:p>
        </p:txBody>
      </p:sp>
      <p:sp>
        <p:nvSpPr>
          <p:cNvPr id="15360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altLang="pt-BR" sz="2400" b="1" dirty="0" smtClean="0"/>
              <a:t>REFERENCIAL TEÓRICO</a:t>
            </a:r>
          </a:p>
          <a:p>
            <a:r>
              <a:rPr lang="pt-BR" altLang="pt-BR" sz="2400" dirty="0" smtClean="0"/>
              <a:t>Espaço livre que não tem tópicos específicos;</a:t>
            </a:r>
          </a:p>
          <a:p>
            <a:r>
              <a:rPr lang="pt-BR" altLang="pt-BR" sz="2400" dirty="0" smtClean="0"/>
              <a:t>Apresentação da teoria relativa ao estudo realizado;</a:t>
            </a:r>
          </a:p>
          <a:p>
            <a:r>
              <a:rPr lang="pt-BR" altLang="pt-BR" sz="2400" dirty="0" smtClean="0"/>
              <a:t>Incluir os teóricos da área e não os comentadores;</a:t>
            </a:r>
          </a:p>
          <a:p>
            <a:r>
              <a:rPr lang="pt-BR" altLang="pt-BR" sz="2400" dirty="0" smtClean="0"/>
              <a:t>Perspectivas positivas e negativas;</a:t>
            </a:r>
          </a:p>
          <a:p>
            <a:r>
              <a:rPr lang="pt-BR" altLang="pt-BR" sz="2400" dirty="0" smtClean="0"/>
              <a:t>Incluir fontes atuais;</a:t>
            </a:r>
          </a:p>
          <a:p>
            <a:r>
              <a:rPr lang="pt-BR" altLang="pt-BR" sz="2400" dirty="0" smtClean="0"/>
              <a:t>Fazer um levantamento dos quadros teóricos (Estudos Empíricos)</a:t>
            </a:r>
          </a:p>
          <a:p>
            <a:r>
              <a:rPr lang="pt-BR" altLang="pt-BR" sz="2400" dirty="0" smtClean="0"/>
              <a:t>Revisão sistemática;</a:t>
            </a:r>
          </a:p>
          <a:p>
            <a:endParaRPr lang="pt-BR" altLang="pt-BR" sz="2400" dirty="0" smtClean="0"/>
          </a:p>
        </p:txBody>
      </p:sp>
    </p:spTree>
    <p:extLst>
      <p:ext uri="{BB962C8B-B14F-4D97-AF65-F5344CB8AC3E}">
        <p14:creationId xmlns:p14="http://schemas.microsoft.com/office/powerpoint/2010/main" val="428714404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dirty="0" smtClean="0"/>
              <a:t>Artigo (Continuação)</a:t>
            </a:r>
          </a:p>
        </p:txBody>
      </p:sp>
      <p:sp>
        <p:nvSpPr>
          <p:cNvPr id="157699" name="Espaço Reservado para Conteúdo 2"/>
          <p:cNvSpPr>
            <a:spLocks noGrp="1"/>
          </p:cNvSpPr>
          <p:nvPr>
            <p:ph idx="1"/>
          </p:nvPr>
        </p:nvSpPr>
        <p:spPr>
          <a:xfrm>
            <a:off x="395288" y="1412875"/>
            <a:ext cx="8497887" cy="4530725"/>
          </a:xfrm>
        </p:spPr>
        <p:txBody>
          <a:bodyPr/>
          <a:lstStyle/>
          <a:p>
            <a:r>
              <a:rPr lang="pt-BR" altLang="pt-BR" sz="2400" b="1" dirty="0" smtClean="0">
                <a:latin typeface="Calibri" pitchFamily="34" charset="0"/>
              </a:rPr>
              <a:t>METODOLOGIA  -  O </a:t>
            </a:r>
            <a:r>
              <a:rPr lang="pt-BR" altLang="pt-BR" sz="2400" b="1" dirty="0">
                <a:latin typeface="Calibri" pitchFamily="34" charset="0"/>
              </a:rPr>
              <a:t>que</a:t>
            </a:r>
            <a:r>
              <a:rPr lang="pt-BR" altLang="pt-BR" sz="2400" b="1" dirty="0" smtClean="0">
                <a:latin typeface="Calibri" pitchFamily="34" charset="0"/>
              </a:rPr>
              <a:t>? </a:t>
            </a:r>
            <a:r>
              <a:rPr lang="pt-BR" altLang="pt-BR" sz="2400" b="1" dirty="0">
                <a:latin typeface="Calibri" pitchFamily="34" charset="0"/>
              </a:rPr>
              <a:t>Como</a:t>
            </a:r>
            <a:r>
              <a:rPr lang="pt-BR" altLang="pt-BR" sz="2400" b="1" dirty="0" smtClean="0">
                <a:latin typeface="Calibri" pitchFamily="34" charset="0"/>
              </a:rPr>
              <a:t>?</a:t>
            </a:r>
          </a:p>
          <a:p>
            <a:r>
              <a:rPr lang="pt-BR" altLang="pt-BR" b="1" dirty="0" smtClean="0">
                <a:latin typeface="Calibri" pitchFamily="34" charset="0"/>
              </a:rPr>
              <a:t>Enquadramento Metodológico</a:t>
            </a:r>
          </a:p>
          <a:p>
            <a:pPr lvl="1" algn="just"/>
            <a:r>
              <a:rPr lang="pt-BR" altLang="pt-BR" sz="2800" dirty="0" smtClean="0">
                <a:latin typeface="Calibri" pitchFamily="34" charset="0"/>
              </a:rPr>
              <a:t>Tipo de estudo, caracterização detalhada do estudo, fundamentada com os teóricos. Explicar ao leitor qual o tipo de estudo foi empregado e como foi feito o mesmo.</a:t>
            </a:r>
          </a:p>
          <a:p>
            <a:pPr algn="just"/>
            <a:r>
              <a:rPr lang="pt-BR" altLang="pt-BR" b="1" dirty="0" smtClean="0">
                <a:latin typeface="Calibri" pitchFamily="34" charset="0"/>
              </a:rPr>
              <a:t>Participantes/ Amostra</a:t>
            </a:r>
          </a:p>
          <a:p>
            <a:pPr algn="just"/>
            <a:r>
              <a:rPr lang="pt-BR" altLang="pt-BR" b="1" dirty="0" smtClean="0">
                <a:latin typeface="Calibri" pitchFamily="34" charset="0"/>
              </a:rPr>
              <a:t>Local</a:t>
            </a:r>
          </a:p>
          <a:p>
            <a:pPr algn="just"/>
            <a:r>
              <a:rPr lang="pt-BR" altLang="pt-BR" b="1" dirty="0">
                <a:latin typeface="Calibri" pitchFamily="34" charset="0"/>
              </a:rPr>
              <a:t>Instrumentos para recolha/geração de </a:t>
            </a:r>
            <a:r>
              <a:rPr lang="pt-BR" altLang="pt-BR" b="1" dirty="0" smtClean="0">
                <a:latin typeface="Calibri" pitchFamily="34" charset="0"/>
              </a:rPr>
              <a:t>dados</a:t>
            </a:r>
          </a:p>
          <a:p>
            <a:pPr algn="just"/>
            <a:r>
              <a:rPr lang="pt-BR" altLang="pt-BR" b="1" dirty="0" smtClean="0">
                <a:latin typeface="Calibri" pitchFamily="34" charset="0"/>
              </a:rPr>
              <a:t>Métodos de análise dos dados</a:t>
            </a:r>
          </a:p>
        </p:txBody>
      </p:sp>
    </p:spTree>
    <p:extLst>
      <p:ext uri="{BB962C8B-B14F-4D97-AF65-F5344CB8AC3E}">
        <p14:creationId xmlns:p14="http://schemas.microsoft.com/office/powerpoint/2010/main" val="57731266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Artigo (Continuação)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altLang="pt-BR" b="1" dirty="0" smtClean="0">
                <a:latin typeface="Calibri" pitchFamily="34" charset="0"/>
              </a:rPr>
              <a:t>TRATAMENTO DOS DADOS</a:t>
            </a:r>
          </a:p>
          <a:p>
            <a:r>
              <a:rPr lang="pt-BR" dirty="0" smtClean="0">
                <a:latin typeface="Calibri" pitchFamily="34" charset="0"/>
              </a:rPr>
              <a:t>Considerações Finais</a:t>
            </a:r>
          </a:p>
          <a:p>
            <a:r>
              <a:rPr lang="pt-BR" dirty="0" smtClean="0">
                <a:latin typeface="Calibri" pitchFamily="34" charset="0"/>
              </a:rPr>
              <a:t>Referências</a:t>
            </a:r>
          </a:p>
          <a:p>
            <a:r>
              <a:rPr lang="pt-BR" dirty="0" smtClean="0">
                <a:latin typeface="Calibri" pitchFamily="34" charset="0"/>
              </a:rPr>
              <a:t>Anexos (caso tenha e caso a revista ou evento permita e caso tenha espaço para inclusão)</a:t>
            </a:r>
          </a:p>
          <a:p>
            <a:endParaRPr lang="pt-BR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z="3600" b="1" smtClean="0"/>
              <a:t>Modalidades de Pesquisa: Quanto aos procedimentos </a:t>
            </a:r>
          </a:p>
        </p:txBody>
      </p:sp>
      <p:sp>
        <p:nvSpPr>
          <p:cNvPr id="176131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68313" y="1412875"/>
            <a:ext cx="8675687" cy="4873625"/>
          </a:xfrm>
        </p:spPr>
        <p:txBody>
          <a:bodyPr/>
          <a:lstStyle/>
          <a:p>
            <a:r>
              <a:rPr lang="pt-BR" altLang="pt-BR" b="1" smtClean="0"/>
              <a:t>Pesquisa de campo</a:t>
            </a:r>
            <a:r>
              <a:rPr lang="pt-BR" altLang="pt-BR" sz="2000" smtClean="0"/>
              <a:t>:</a:t>
            </a:r>
          </a:p>
          <a:p>
            <a:r>
              <a:rPr lang="pt-BR" altLang="pt-BR" sz="2000" smtClean="0"/>
              <a:t>É a observação dos fatos tal como ocorrem. Não permite isolar e controlar as variáveis, mas perceber e estudar as relações estabelecidas.</a:t>
            </a:r>
          </a:p>
          <a:p>
            <a:endParaRPr lang="pt-BR" altLang="pt-BR" sz="2000" smtClean="0"/>
          </a:p>
          <a:p>
            <a:r>
              <a:rPr lang="pt-BR" altLang="pt-BR" sz="2000" smtClean="0"/>
              <a:t> </a:t>
            </a:r>
            <a:r>
              <a:rPr lang="pt-BR" altLang="pt-BR" b="1" smtClean="0"/>
              <a:t>Experimental:</a:t>
            </a:r>
            <a:endParaRPr lang="pt-BR" altLang="pt-BR" sz="2000" b="1" smtClean="0"/>
          </a:p>
          <a:p>
            <a:r>
              <a:rPr lang="pt-BR" altLang="pt-BR" sz="2000" smtClean="0"/>
              <a:t>Objetiva criar condições para interferir no aparecimento ou na modificação dos fatos, para poder explicar o que ocorre com fenômenos correlacionados.</a:t>
            </a:r>
          </a:p>
          <a:p>
            <a:r>
              <a:rPr lang="pt-BR" altLang="pt-BR" sz="2000" smtClean="0"/>
              <a:t>Experimentar , testar</a:t>
            </a:r>
          </a:p>
          <a:p>
            <a:endParaRPr lang="pt-BR" altLang="pt-BR" sz="2000" smtClean="0"/>
          </a:p>
          <a:p>
            <a:r>
              <a:rPr lang="pt-BR" altLang="pt-BR" b="1" smtClean="0"/>
              <a:t>Bibliográfica:</a:t>
            </a:r>
          </a:p>
          <a:p>
            <a:r>
              <a:rPr lang="pt-BR" altLang="pt-BR" sz="2000" smtClean="0"/>
              <a:t>Recupera o conhecimento científico acumulado sobre</a:t>
            </a:r>
          </a:p>
          <a:p>
            <a:pPr>
              <a:buFont typeface="Wingdings" pitchFamily="2" charset="2"/>
              <a:buNone/>
            </a:pPr>
            <a:r>
              <a:rPr lang="pt-BR" altLang="pt-BR" sz="2000" smtClean="0"/>
              <a:t>um problema( utilização de textos para pesquisa)</a:t>
            </a:r>
          </a:p>
        </p:txBody>
      </p:sp>
    </p:spTree>
    <p:extLst>
      <p:ext uri="{BB962C8B-B14F-4D97-AF65-F5344CB8AC3E}">
        <p14:creationId xmlns:p14="http://schemas.microsoft.com/office/powerpoint/2010/main" val="228734658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Título 1"/>
          <p:cNvSpPr>
            <a:spLocks noGrp="1"/>
          </p:cNvSpPr>
          <p:nvPr>
            <p:ph type="title"/>
          </p:nvPr>
        </p:nvSpPr>
        <p:spPr>
          <a:xfrm>
            <a:off x="539750" y="0"/>
            <a:ext cx="8218488" cy="608013"/>
          </a:xfrm>
        </p:spPr>
        <p:txBody>
          <a:bodyPr/>
          <a:lstStyle/>
          <a:p>
            <a:r>
              <a:rPr lang="pt-BR" altLang="pt-BR" sz="2800" b="1" smtClean="0">
                <a:solidFill>
                  <a:schemeClr val="tx1"/>
                </a:solidFill>
              </a:rPr>
              <a:t>Tipo de Pesquisa: Quanto aos objetivos</a:t>
            </a:r>
          </a:p>
        </p:txBody>
      </p:sp>
      <p:sp>
        <p:nvSpPr>
          <p:cNvPr id="177155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95288" y="765175"/>
            <a:ext cx="8569325" cy="5327650"/>
          </a:xfrm>
        </p:spPr>
        <p:txBody>
          <a:bodyPr/>
          <a:lstStyle/>
          <a:p>
            <a:r>
              <a:rPr lang="pt-BR" altLang="pt-BR" sz="1800" b="1" dirty="0" smtClean="0"/>
              <a:t>Pesquisa exploratória:</a:t>
            </a:r>
          </a:p>
          <a:p>
            <a:r>
              <a:rPr lang="pt-BR" altLang="pt-BR" sz="1800" dirty="0" smtClean="0"/>
              <a:t> Proporciona maior familiaridade com o problema/assunto</a:t>
            </a:r>
          </a:p>
          <a:p>
            <a:r>
              <a:rPr lang="pt-BR" altLang="pt-BR" sz="1800" dirty="0" smtClean="0"/>
              <a:t>Levantamento bibliográfico, questionários ou entrevistas</a:t>
            </a:r>
          </a:p>
          <a:p>
            <a:r>
              <a:rPr lang="pt-BR" altLang="pt-BR" sz="1800" dirty="0" smtClean="0"/>
              <a:t>Pesquisa bibliográfica ou estudo de caso</a:t>
            </a:r>
          </a:p>
          <a:p>
            <a:pPr>
              <a:buFont typeface="Wingdings" pitchFamily="2" charset="2"/>
              <a:buNone/>
            </a:pPr>
            <a:endParaRPr lang="pt-BR" altLang="pt-BR" sz="1800" b="1" dirty="0" smtClean="0"/>
          </a:p>
          <a:p>
            <a:r>
              <a:rPr lang="pt-BR" altLang="pt-BR" sz="1800" b="1" dirty="0" smtClean="0"/>
              <a:t>Pesquisa descritiva:</a:t>
            </a:r>
          </a:p>
          <a:p>
            <a:r>
              <a:rPr lang="pt-BR" altLang="pt-BR" sz="1800" dirty="0" smtClean="0"/>
              <a:t>Fatos são observados, registrados, analisados, classificados e</a:t>
            </a:r>
          </a:p>
          <a:p>
            <a:pPr>
              <a:buFont typeface="Wingdings" pitchFamily="2" charset="2"/>
              <a:buNone/>
            </a:pPr>
            <a:r>
              <a:rPr lang="pt-BR" altLang="pt-BR" sz="1800" dirty="0" smtClean="0"/>
              <a:t>interpretados, sem interferência do pesquisador</a:t>
            </a:r>
          </a:p>
          <a:p>
            <a:r>
              <a:rPr lang="pt-BR" altLang="pt-BR" sz="1800" dirty="0" smtClean="0"/>
              <a:t> Uso de técnicas padronizadas de coleta de dados (questionário e observação)</a:t>
            </a:r>
          </a:p>
          <a:p>
            <a:endParaRPr lang="pt-BR" altLang="pt-BR" sz="1800" dirty="0" smtClean="0"/>
          </a:p>
          <a:p>
            <a:r>
              <a:rPr lang="pt-BR" altLang="pt-BR" sz="1800" b="1" dirty="0" smtClean="0"/>
              <a:t>Pesquisa explicativa:</a:t>
            </a:r>
          </a:p>
          <a:p>
            <a:r>
              <a:rPr lang="pt-BR" altLang="pt-BR" sz="1800" dirty="0" smtClean="0"/>
              <a:t> pesquisa que registra fatos, analisa-os, interpreta-os e identifica suas causas </a:t>
            </a:r>
          </a:p>
          <a:p>
            <a:r>
              <a:rPr lang="pt-BR" altLang="pt-BR" sz="1800" dirty="0" smtClean="0"/>
              <a:t>Aprofundar o conhecimento dos fatos ou realidade. Explicar o “porque” das coisas, apresentando recomendações</a:t>
            </a:r>
          </a:p>
        </p:txBody>
      </p:sp>
    </p:spTree>
    <p:extLst>
      <p:ext uri="{BB962C8B-B14F-4D97-AF65-F5344CB8AC3E}">
        <p14:creationId xmlns:p14="http://schemas.microsoft.com/office/powerpoint/2010/main" val="371378278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Título 1"/>
          <p:cNvSpPr>
            <a:spLocks noGrp="1"/>
          </p:cNvSpPr>
          <p:nvPr>
            <p:ph type="title"/>
          </p:nvPr>
        </p:nvSpPr>
        <p:spPr>
          <a:xfrm>
            <a:off x="323850" y="476250"/>
            <a:ext cx="8820150" cy="882650"/>
          </a:xfrm>
        </p:spPr>
        <p:txBody>
          <a:bodyPr/>
          <a:lstStyle/>
          <a:p>
            <a:r>
              <a:rPr lang="pt-BR" altLang="pt-BR" sz="3200" b="1" smtClean="0"/>
              <a:t>Tipo de Pesquisa: Quanto à forma de Abordagem </a:t>
            </a:r>
          </a:p>
        </p:txBody>
      </p:sp>
      <p:sp>
        <p:nvSpPr>
          <p:cNvPr id="178179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23850" y="1700213"/>
            <a:ext cx="8820150" cy="540067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pt-BR" altLang="pt-BR" sz="2000" b="1" smtClean="0"/>
              <a:t>Pesquisa Quantitativa :  Universo Grande</a:t>
            </a:r>
          </a:p>
          <a:p>
            <a:r>
              <a:rPr lang="pt-BR" altLang="pt-BR" sz="2000" smtClean="0"/>
              <a:t>Traduz em números as opiniões e informações para serem classificados e analisados;</a:t>
            </a:r>
          </a:p>
          <a:p>
            <a:r>
              <a:rPr lang="pt-BR" altLang="pt-BR" sz="2000" smtClean="0"/>
              <a:t>Utilizam-se de técnicas estatística </a:t>
            </a:r>
          </a:p>
          <a:p>
            <a:r>
              <a:rPr lang="pt-BR" altLang="pt-BR" sz="2000" smtClean="0"/>
              <a:t>Mensuração </a:t>
            </a:r>
          </a:p>
          <a:p>
            <a:r>
              <a:rPr lang="pt-BR" altLang="pt-BR" sz="2000" smtClean="0"/>
              <a:t>Questionários </a:t>
            </a:r>
          </a:p>
          <a:p>
            <a:pPr>
              <a:buFont typeface="Wingdings" pitchFamily="2" charset="2"/>
              <a:buNone/>
            </a:pPr>
            <a:r>
              <a:rPr lang="pt-BR" altLang="pt-BR" sz="2000" b="1" smtClean="0"/>
              <a:t>Pesquisa Qualitativa : Universo Pequeno</a:t>
            </a:r>
          </a:p>
          <a:p>
            <a:r>
              <a:rPr lang="pt-BR" altLang="pt-BR" sz="2000" smtClean="0"/>
              <a:t>Busca entender um problema específico em profundidade </a:t>
            </a:r>
          </a:p>
          <a:p>
            <a:r>
              <a:rPr lang="pt-BR" altLang="pt-BR" sz="2000" smtClean="0"/>
              <a:t>Trabalha com descrições, comparações e interpretações </a:t>
            </a:r>
          </a:p>
          <a:p>
            <a:r>
              <a:rPr lang="pt-BR" altLang="pt-BR" sz="2000" smtClean="0"/>
              <a:t>Os dados são apresentados verbalmente com maior riqueza de detalhes </a:t>
            </a:r>
          </a:p>
          <a:p>
            <a:r>
              <a:rPr lang="pt-BR" altLang="pt-BR" sz="2000" smtClean="0"/>
              <a:t>Entrevistas e observações </a:t>
            </a:r>
          </a:p>
        </p:txBody>
      </p:sp>
    </p:spTree>
    <p:extLst>
      <p:ext uri="{BB962C8B-B14F-4D97-AF65-F5344CB8AC3E}">
        <p14:creationId xmlns:p14="http://schemas.microsoft.com/office/powerpoint/2010/main" val="318919914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Tipos de Artigos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Artigo Bibliográfico </a:t>
            </a:r>
          </a:p>
          <a:p>
            <a:endParaRPr lang="pt-BR" dirty="0" smtClean="0"/>
          </a:p>
          <a:p>
            <a:r>
              <a:rPr lang="pt-BR" dirty="0" smtClean="0"/>
              <a:t>Artigo Bibliográfico com Análise de Dados</a:t>
            </a:r>
          </a:p>
          <a:p>
            <a:endParaRPr lang="pt-BR" dirty="0" smtClean="0"/>
          </a:p>
          <a:p>
            <a:r>
              <a:rPr lang="pt-BR" dirty="0" smtClean="0"/>
              <a:t>Artigo Empírico</a:t>
            </a:r>
          </a:p>
          <a:p>
            <a:endParaRPr lang="pt-BR" dirty="0" smtClean="0"/>
          </a:p>
          <a:p>
            <a:r>
              <a:rPr lang="pt-BR" dirty="0" smtClean="0"/>
              <a:t>Revisão Sistemática da Literatura ou meta Análise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2913310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Artigo Bibliográfico – Revisão de Literatura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400" dirty="0" smtClean="0"/>
              <a:t>Título</a:t>
            </a:r>
          </a:p>
          <a:p>
            <a:r>
              <a:rPr lang="pt-BR" sz="2400" dirty="0" smtClean="0"/>
              <a:t>Resumo</a:t>
            </a:r>
          </a:p>
          <a:p>
            <a:r>
              <a:rPr lang="pt-BR" sz="2400" dirty="0" smtClean="0"/>
              <a:t>Palavras Chaves</a:t>
            </a:r>
          </a:p>
          <a:p>
            <a:r>
              <a:rPr lang="pt-BR" sz="2400" dirty="0" smtClean="0"/>
              <a:t>Introdução</a:t>
            </a:r>
          </a:p>
          <a:p>
            <a:pPr lvl="1"/>
            <a:r>
              <a:rPr lang="pt-BR" sz="2000" dirty="0" smtClean="0"/>
              <a:t>Apresentação do Tema</a:t>
            </a:r>
          </a:p>
          <a:p>
            <a:pPr lvl="1"/>
            <a:r>
              <a:rPr lang="pt-BR" sz="2000" dirty="0" smtClean="0"/>
              <a:t>Apresentação de um problema</a:t>
            </a:r>
          </a:p>
          <a:p>
            <a:pPr lvl="1"/>
            <a:r>
              <a:rPr lang="pt-BR" sz="2000" dirty="0" smtClean="0"/>
              <a:t>Objetivos do Artigo</a:t>
            </a:r>
          </a:p>
          <a:p>
            <a:pPr lvl="1"/>
            <a:r>
              <a:rPr lang="pt-BR" sz="2000" dirty="0" smtClean="0"/>
              <a:t>Justificativa/Motivação</a:t>
            </a:r>
          </a:p>
          <a:p>
            <a:pPr lvl="1"/>
            <a:r>
              <a:rPr lang="pt-BR" sz="2000" dirty="0" smtClean="0"/>
              <a:t>Sequenciamento dos assuntos</a:t>
            </a:r>
          </a:p>
          <a:p>
            <a:r>
              <a:rPr lang="pt-BR" sz="2400" dirty="0" smtClean="0"/>
              <a:t>Teoria sobre o Assunto (Origem, características, vantagens, aplicações, casos de uso, possibilidades de aplicação)</a:t>
            </a:r>
          </a:p>
          <a:p>
            <a:r>
              <a:rPr lang="pt-BR" sz="2400" dirty="0" smtClean="0"/>
              <a:t>Conclusões sobre o tema exposto</a:t>
            </a:r>
            <a:endParaRPr lang="pt-BR" sz="240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997152"/>
          </a:xfrm>
        </p:spPr>
        <p:txBody>
          <a:bodyPr/>
          <a:lstStyle/>
          <a:p>
            <a:r>
              <a:rPr lang="pt-BR" sz="2400" dirty="0"/>
              <a:t>Dessa maneira, ele, </a:t>
            </a:r>
            <a:r>
              <a:rPr lang="pt-BR" sz="2400" dirty="0" smtClean="0"/>
              <a:t>pode ser materializado </a:t>
            </a:r>
            <a:r>
              <a:rPr lang="pt-BR" sz="2400" dirty="0"/>
              <a:t>sob a forma de um relato acerca dos resultados originais de um estudo </a:t>
            </a:r>
            <a:r>
              <a:rPr lang="pt-BR" sz="2400" dirty="0" smtClean="0"/>
              <a:t>realizado. Torna-se </a:t>
            </a:r>
            <a:r>
              <a:rPr lang="pt-BR" sz="2400" dirty="0"/>
              <a:t>publicamente conhecido por meio de revistas científicas, as quais possuem uma seção destinada a esse fim</a:t>
            </a:r>
          </a:p>
          <a:p>
            <a:pPr algn="just"/>
            <a:r>
              <a:rPr lang="pt-BR" sz="2400" dirty="0"/>
              <a:t>Quanto ao conteúdo abordado no artigo, ele pode apresentar distintos aspectos, como também pode cumprir outras tarefas, conforme nos revelavam Marconi e </a:t>
            </a:r>
            <a:r>
              <a:rPr lang="pt-BR" sz="2400" dirty="0" err="1"/>
              <a:t>Lakatos</a:t>
            </a:r>
            <a:r>
              <a:rPr lang="pt-BR" sz="2400" dirty="0"/>
              <a:t> (2005, p. 262):</a:t>
            </a:r>
            <a:br>
              <a:rPr lang="pt-BR" sz="2400" dirty="0"/>
            </a:br>
            <a:r>
              <a:rPr lang="pt-BR" sz="2400" dirty="0"/>
              <a:t/>
            </a:r>
            <a:br>
              <a:rPr lang="pt-BR" sz="2400" dirty="0"/>
            </a:br>
            <a:r>
              <a:rPr lang="pt-BR" sz="2400" i="1" dirty="0"/>
              <a:t>a) versar sobre um estudo pessoal, uma descoberta, ou dar um enfoque contrário ao já conhecido;</a:t>
            </a:r>
            <a:br>
              <a:rPr lang="pt-BR" sz="2400" i="1" dirty="0"/>
            </a:br>
            <a:r>
              <a:rPr lang="pt-BR" sz="2400" i="1" dirty="0"/>
              <a:t/>
            </a:r>
            <a:br>
              <a:rPr lang="pt-BR" sz="2400" i="1" dirty="0"/>
            </a:b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414304891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543" y="404664"/>
            <a:ext cx="9047457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Artigo Bibliográfico – Com Análise de Dados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400" dirty="0" smtClean="0"/>
              <a:t>Título</a:t>
            </a:r>
          </a:p>
          <a:p>
            <a:r>
              <a:rPr lang="pt-BR" sz="2400" dirty="0" smtClean="0"/>
              <a:t>Resumo</a:t>
            </a:r>
          </a:p>
          <a:p>
            <a:r>
              <a:rPr lang="pt-BR" sz="2400" dirty="0" smtClean="0"/>
              <a:t>Palavras Chaves</a:t>
            </a:r>
          </a:p>
          <a:p>
            <a:r>
              <a:rPr lang="pt-BR" sz="2400" dirty="0" smtClean="0"/>
              <a:t>Introdução</a:t>
            </a:r>
          </a:p>
          <a:p>
            <a:pPr lvl="1"/>
            <a:r>
              <a:rPr lang="pt-BR" sz="2000" dirty="0" smtClean="0"/>
              <a:t>Apresentação do Tema</a:t>
            </a:r>
          </a:p>
          <a:p>
            <a:pPr lvl="1"/>
            <a:r>
              <a:rPr lang="pt-BR" sz="2000" dirty="0" smtClean="0"/>
              <a:t>Apresentação de um problema</a:t>
            </a:r>
          </a:p>
          <a:p>
            <a:pPr lvl="1"/>
            <a:r>
              <a:rPr lang="pt-BR" sz="2000" dirty="0" smtClean="0"/>
              <a:t>Objetivos do Artigo</a:t>
            </a:r>
          </a:p>
          <a:p>
            <a:r>
              <a:rPr lang="pt-BR" sz="2400" dirty="0" smtClean="0"/>
              <a:t>Teoria sobre o Assunto (Origem, características, vantagens, aplicações, casos de uso, possibilidades de aplicação)</a:t>
            </a:r>
          </a:p>
          <a:p>
            <a:r>
              <a:rPr lang="pt-BR" sz="2400" dirty="0" smtClean="0"/>
              <a:t>Apresentação de Casos / Análise de Casos / Aplicações / Experiências Exitosas</a:t>
            </a:r>
          </a:p>
          <a:p>
            <a:r>
              <a:rPr lang="pt-BR" sz="2400" dirty="0" smtClean="0"/>
              <a:t>Conclusões sobre o tema exposto</a:t>
            </a:r>
          </a:p>
          <a:p>
            <a:endParaRPr lang="pt-BR" sz="240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5" y="685800"/>
            <a:ext cx="874395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3438" y="633413"/>
            <a:ext cx="7477125" cy="559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9138184" cy="5137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Artigo Empírico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340768"/>
            <a:ext cx="8640960" cy="4530725"/>
          </a:xfrm>
        </p:spPr>
        <p:txBody>
          <a:bodyPr/>
          <a:lstStyle/>
          <a:p>
            <a:r>
              <a:rPr lang="pt-BR" sz="1800" dirty="0" smtClean="0"/>
              <a:t>Título</a:t>
            </a:r>
          </a:p>
          <a:p>
            <a:r>
              <a:rPr lang="pt-BR" sz="1800" dirty="0" smtClean="0"/>
              <a:t>Resumo</a:t>
            </a:r>
          </a:p>
          <a:p>
            <a:r>
              <a:rPr lang="pt-BR" sz="1800" dirty="0" smtClean="0"/>
              <a:t>Palavras Chaves</a:t>
            </a:r>
          </a:p>
          <a:p>
            <a:r>
              <a:rPr lang="pt-BR" sz="1800" dirty="0" smtClean="0"/>
              <a:t>Introdução</a:t>
            </a:r>
          </a:p>
          <a:p>
            <a:pPr lvl="1"/>
            <a:r>
              <a:rPr lang="pt-BR" sz="1600" dirty="0" smtClean="0"/>
              <a:t>Apresentação do Tema</a:t>
            </a:r>
          </a:p>
          <a:p>
            <a:pPr lvl="1"/>
            <a:r>
              <a:rPr lang="pt-BR" sz="1600" dirty="0" smtClean="0"/>
              <a:t>Apresentação de um problema</a:t>
            </a:r>
          </a:p>
          <a:p>
            <a:pPr lvl="1"/>
            <a:r>
              <a:rPr lang="pt-BR" sz="1600" dirty="0" smtClean="0"/>
              <a:t>Hipótese</a:t>
            </a:r>
          </a:p>
          <a:p>
            <a:pPr lvl="1"/>
            <a:r>
              <a:rPr lang="pt-BR" sz="1600" dirty="0" smtClean="0"/>
              <a:t>Objetivos do Artigo</a:t>
            </a:r>
          </a:p>
          <a:p>
            <a:pPr lvl="1"/>
            <a:r>
              <a:rPr lang="pt-BR" sz="1600" dirty="0" smtClean="0"/>
              <a:t>Justificativa/Motivação</a:t>
            </a:r>
          </a:p>
          <a:p>
            <a:pPr lvl="1"/>
            <a:r>
              <a:rPr lang="pt-BR" sz="1600" dirty="0" smtClean="0"/>
              <a:t>Sequenciamento dos assuntos</a:t>
            </a:r>
          </a:p>
          <a:p>
            <a:r>
              <a:rPr lang="pt-BR" sz="1800" dirty="0" smtClean="0"/>
              <a:t>Teoria sobre o Assunto (Origem, características, vantagens, aplicações, casos de uso, possibilidades de aplicação)</a:t>
            </a:r>
          </a:p>
          <a:p>
            <a:r>
              <a:rPr lang="pt-BR" sz="1800" dirty="0" smtClean="0"/>
              <a:t>Metodologia do Artigo</a:t>
            </a:r>
          </a:p>
          <a:p>
            <a:r>
              <a:rPr lang="pt-BR" sz="1800" dirty="0" smtClean="0"/>
              <a:t>Apresentação e Análise dos Resultados</a:t>
            </a:r>
          </a:p>
          <a:p>
            <a:r>
              <a:rPr lang="pt-BR" sz="1800" dirty="0" smtClean="0"/>
              <a:t>Conclusões sobre o tema exposto</a:t>
            </a:r>
          </a:p>
          <a:p>
            <a:r>
              <a:rPr lang="pt-BR" sz="1800" dirty="0" smtClean="0"/>
              <a:t>Referências</a:t>
            </a:r>
          </a:p>
          <a:p>
            <a:endParaRPr lang="pt-BR" sz="180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9650" y="942975"/>
            <a:ext cx="7124700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196752"/>
            <a:ext cx="8989048" cy="5237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Artigo Revisão Sistemática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000" dirty="0" smtClean="0"/>
              <a:t>Título</a:t>
            </a:r>
          </a:p>
          <a:p>
            <a:r>
              <a:rPr lang="pt-BR" sz="2000" dirty="0" smtClean="0"/>
              <a:t>Resumo</a:t>
            </a:r>
          </a:p>
          <a:p>
            <a:r>
              <a:rPr lang="pt-BR" sz="2000" dirty="0" smtClean="0"/>
              <a:t>Palavras Chaves</a:t>
            </a:r>
          </a:p>
          <a:p>
            <a:r>
              <a:rPr lang="pt-BR" sz="2000" dirty="0" smtClean="0"/>
              <a:t>Introdução</a:t>
            </a:r>
          </a:p>
          <a:p>
            <a:pPr lvl="1"/>
            <a:r>
              <a:rPr lang="pt-BR" sz="1800" dirty="0" smtClean="0"/>
              <a:t>Apresentação do Tema</a:t>
            </a:r>
          </a:p>
          <a:p>
            <a:pPr lvl="1"/>
            <a:r>
              <a:rPr lang="pt-BR" sz="1800" dirty="0" smtClean="0"/>
              <a:t>Apresentação de um problema</a:t>
            </a:r>
          </a:p>
          <a:p>
            <a:pPr lvl="1"/>
            <a:r>
              <a:rPr lang="pt-BR" sz="1800" dirty="0" smtClean="0"/>
              <a:t>Hipótese</a:t>
            </a:r>
          </a:p>
          <a:p>
            <a:pPr lvl="1"/>
            <a:r>
              <a:rPr lang="pt-BR" sz="1800" dirty="0" smtClean="0"/>
              <a:t>Objetivos do Artigo</a:t>
            </a:r>
          </a:p>
          <a:p>
            <a:pPr lvl="1"/>
            <a:r>
              <a:rPr lang="pt-BR" sz="1800" dirty="0" smtClean="0"/>
              <a:t>Justificativa/Motivação</a:t>
            </a:r>
          </a:p>
          <a:p>
            <a:pPr lvl="1"/>
            <a:r>
              <a:rPr lang="pt-BR" sz="1800" dirty="0" smtClean="0"/>
              <a:t>Sequenciamento dos assuntos</a:t>
            </a:r>
          </a:p>
          <a:p>
            <a:r>
              <a:rPr lang="pt-BR" sz="2200" dirty="0" smtClean="0"/>
              <a:t>Teoria Sobre o Assunto</a:t>
            </a:r>
          </a:p>
          <a:p>
            <a:r>
              <a:rPr lang="pt-BR" sz="2200" dirty="0" smtClean="0"/>
              <a:t>Metodologia do Artigo</a:t>
            </a:r>
          </a:p>
          <a:p>
            <a:pPr lvl="1"/>
            <a:r>
              <a:rPr lang="pt-BR" sz="1800" dirty="0" smtClean="0"/>
              <a:t>Falar sobre A Revisão Sistemática da Literatura</a:t>
            </a:r>
          </a:p>
          <a:p>
            <a:pPr lvl="1"/>
            <a:r>
              <a:rPr lang="pt-BR" sz="1800" dirty="0" smtClean="0"/>
              <a:t>Explicar as fontes de Inclusão e Exclusão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pt-BR" dirty="0" smtClean="0"/>
              <a:t>Fontes de Dados</a:t>
            </a:r>
          </a:p>
          <a:p>
            <a:pPr lvl="1"/>
            <a:r>
              <a:rPr lang="pt-BR" dirty="0" smtClean="0"/>
              <a:t>Descritores da Pesquisa</a:t>
            </a:r>
          </a:p>
          <a:p>
            <a:r>
              <a:rPr lang="pt-BR" dirty="0" smtClean="0"/>
              <a:t>Apresentação e Discussão dos Resultados</a:t>
            </a:r>
          </a:p>
          <a:p>
            <a:r>
              <a:rPr lang="pt-BR" dirty="0" smtClean="0"/>
              <a:t>Considerações Finais</a:t>
            </a:r>
          </a:p>
          <a:p>
            <a:r>
              <a:rPr lang="pt-BR" dirty="0" smtClean="0"/>
              <a:t>Referências</a:t>
            </a:r>
            <a:endParaRPr lang="pt-BR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30725"/>
          </a:xfrm>
        </p:spPr>
        <p:txBody>
          <a:bodyPr/>
          <a:lstStyle/>
          <a:p>
            <a:r>
              <a:rPr lang="pt-BR" i="1" dirty="0"/>
              <a:t>b) oferecer soluções a questões controvertidas;</a:t>
            </a:r>
            <a:br>
              <a:rPr lang="pt-BR" i="1" dirty="0"/>
            </a:br>
            <a:r>
              <a:rPr lang="pt-BR" i="1" dirty="0"/>
              <a:t/>
            </a:r>
            <a:br>
              <a:rPr lang="pt-BR" i="1" dirty="0"/>
            </a:br>
            <a:r>
              <a:rPr lang="pt-BR" i="1" dirty="0"/>
              <a:t>c) levar ao conhecimento do público </a:t>
            </a:r>
            <a:r>
              <a:rPr lang="pt-BR" i="1" dirty="0" smtClean="0"/>
              <a:t>interessado ou </a:t>
            </a:r>
            <a:r>
              <a:rPr lang="pt-BR" i="1" dirty="0"/>
              <a:t>especializado no assunto novas ideias, para sondagem de opiniões ou atualização de </a:t>
            </a:r>
            <a:r>
              <a:rPr lang="pt-BR" i="1" dirty="0" smtClean="0"/>
              <a:t>informações.</a:t>
            </a:r>
            <a:r>
              <a:rPr lang="pt-BR" i="1" dirty="0"/>
              <a:t/>
            </a:r>
            <a:br>
              <a:rPr lang="pt-BR" i="1" dirty="0"/>
            </a:br>
            <a:r>
              <a:rPr lang="pt-BR" i="1" dirty="0"/>
              <a:t/>
            </a:r>
            <a:br>
              <a:rPr lang="pt-BR" i="1" dirty="0"/>
            </a:br>
            <a:r>
              <a:rPr lang="pt-BR" i="1" dirty="0"/>
              <a:t>d) abordar aspectos </a:t>
            </a:r>
            <a:r>
              <a:rPr lang="pt-BR" i="1" dirty="0" smtClean="0"/>
              <a:t>importantes, </a:t>
            </a:r>
            <a:r>
              <a:rPr lang="pt-BR" i="1" dirty="0"/>
              <a:t>levantados em alguma </a:t>
            </a:r>
            <a:r>
              <a:rPr lang="pt-BR" i="1" dirty="0" smtClean="0"/>
              <a:t>pesquisa.</a:t>
            </a:r>
            <a:r>
              <a:rPr lang="pt-BR" i="1" dirty="0"/>
              <a:t/>
            </a:r>
            <a:br>
              <a:rPr lang="pt-BR" i="1" dirty="0"/>
            </a:b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6912335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052736"/>
            <a:ext cx="8748135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5838" y="547688"/>
            <a:ext cx="7172325" cy="576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mtClean="0"/>
              <a:t>Revisão Sistemática</a:t>
            </a:r>
          </a:p>
        </p:txBody>
      </p:sp>
      <p:sp>
        <p:nvSpPr>
          <p:cNvPr id="156675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altLang="pt-BR" smtClean="0"/>
          </a:p>
        </p:txBody>
      </p:sp>
      <p:pic>
        <p:nvPicPr>
          <p:cNvPr id="15667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8" y="1627188"/>
            <a:ext cx="8761412" cy="446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898469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mtClean="0"/>
              <a:t>Ao Final Quadro Síntese .....</a:t>
            </a:r>
          </a:p>
        </p:txBody>
      </p:sp>
      <p:sp>
        <p:nvSpPr>
          <p:cNvPr id="155651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altLang="pt-BR" smtClean="0"/>
          </a:p>
        </p:txBody>
      </p:sp>
      <p:pic>
        <p:nvPicPr>
          <p:cNvPr id="1556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303338"/>
            <a:ext cx="8532812" cy="724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468846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mtClean="0"/>
              <a:t>Linguagem</a:t>
            </a:r>
          </a:p>
        </p:txBody>
      </p:sp>
      <p:sp>
        <p:nvSpPr>
          <p:cNvPr id="19456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686800" cy="4873625"/>
          </a:xfrm>
        </p:spPr>
        <p:txBody>
          <a:bodyPr/>
          <a:lstStyle/>
          <a:p>
            <a:r>
              <a:rPr lang="pt-BR" altLang="pt-BR" sz="2400" smtClean="0"/>
              <a:t>Linguagem impessoal :</a:t>
            </a:r>
          </a:p>
          <a:p>
            <a:pPr>
              <a:buFont typeface="Wingdings" pitchFamily="2" charset="2"/>
              <a:buNone/>
            </a:pPr>
            <a:r>
              <a:rPr lang="pt-BR" altLang="pt-BR" sz="2400" smtClean="0"/>
              <a:t> Eu pesquisei                         a pesquisa realizada </a:t>
            </a:r>
          </a:p>
          <a:p>
            <a:pPr>
              <a:buFont typeface="Wingdings" pitchFamily="2" charset="2"/>
              <a:buNone/>
            </a:pPr>
            <a:r>
              <a:rPr lang="pt-BR" altLang="pt-BR" sz="2400" smtClean="0"/>
              <a:t> Nós pesquisamos                  o presente trabalho </a:t>
            </a:r>
          </a:p>
          <a:p>
            <a:pPr>
              <a:buFont typeface="Wingdings" pitchFamily="2" charset="2"/>
              <a:buNone/>
            </a:pPr>
            <a:r>
              <a:rPr lang="pt-BR" altLang="pt-BR" sz="2400" smtClean="0"/>
              <a:t> Eu penso</a:t>
            </a:r>
          </a:p>
          <a:p>
            <a:pPr algn="ctr">
              <a:buFont typeface="Wingdings" pitchFamily="2" charset="2"/>
              <a:buNone/>
            </a:pPr>
            <a:r>
              <a:rPr lang="pt-BR" altLang="pt-BR" sz="2400" b="1" u="sng" smtClean="0"/>
              <a:t>Verbo na terceira pessoa </a:t>
            </a:r>
          </a:p>
          <a:p>
            <a:pPr algn="ctr">
              <a:buFont typeface="Wingdings" pitchFamily="2" charset="2"/>
              <a:buNone/>
            </a:pPr>
            <a:endParaRPr lang="pt-BR" altLang="pt-BR" sz="2400" b="1" u="sng" smtClean="0"/>
          </a:p>
          <a:p>
            <a:pPr>
              <a:buFont typeface="Wingdings" pitchFamily="2" charset="2"/>
              <a:buNone/>
            </a:pPr>
            <a:r>
              <a:rPr lang="pt-BR" altLang="pt-BR" sz="2400" b="1" smtClean="0"/>
              <a:t>Meu projeto                                   Este projeto</a:t>
            </a:r>
          </a:p>
          <a:p>
            <a:pPr>
              <a:buFont typeface="Wingdings" pitchFamily="2" charset="2"/>
              <a:buNone/>
            </a:pPr>
            <a:r>
              <a:rPr lang="pt-BR" altLang="pt-BR" sz="2400" b="1" smtClean="0"/>
              <a:t>Eu considero                                  Considera-se</a:t>
            </a:r>
          </a:p>
          <a:p>
            <a:pPr>
              <a:buFont typeface="Wingdings" pitchFamily="2" charset="2"/>
              <a:buNone/>
            </a:pPr>
            <a:endParaRPr lang="pt-BR" altLang="pt-BR" sz="2400" b="1" smtClean="0"/>
          </a:p>
          <a:p>
            <a:pPr>
              <a:buFont typeface="Wingdings" pitchFamily="2" charset="2"/>
              <a:buNone/>
            </a:pPr>
            <a:r>
              <a:rPr lang="pt-BR" altLang="pt-BR" sz="2400" b="1" smtClean="0"/>
              <a:t>Linguagem formal e culta = Palavras claras </a:t>
            </a:r>
          </a:p>
        </p:txBody>
      </p:sp>
      <p:sp>
        <p:nvSpPr>
          <p:cNvPr id="4" name="Seta para a direita 3"/>
          <p:cNvSpPr/>
          <p:nvPr/>
        </p:nvSpPr>
        <p:spPr>
          <a:xfrm>
            <a:off x="3851275" y="2420938"/>
            <a:ext cx="647700" cy="431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5" name="Seta para a direita 4"/>
          <p:cNvSpPr/>
          <p:nvPr/>
        </p:nvSpPr>
        <p:spPr>
          <a:xfrm>
            <a:off x="3779838" y="4365625"/>
            <a:ext cx="1368425" cy="10080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064680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2"/>
          <p:cNvSpPr>
            <a:spLocks noGrp="1" noChangeArrowheads="1"/>
          </p:cNvSpPr>
          <p:nvPr>
            <p:ph type="title"/>
          </p:nvPr>
        </p:nvSpPr>
        <p:spPr>
          <a:xfrm>
            <a:off x="500063" y="357188"/>
            <a:ext cx="8183562" cy="10509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PT" dirty="0" smtClean="0">
                <a:solidFill>
                  <a:schemeClr val="tx2">
                    <a:lumMod val="75000"/>
                  </a:schemeClr>
                </a:solidFill>
              </a:rPr>
              <a:t>Bibliografia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171" name="Espaço Reservado para Conteúdo 1"/>
          <p:cNvSpPr>
            <a:spLocks noGrp="1"/>
          </p:cNvSpPr>
          <p:nvPr>
            <p:ph idx="1"/>
          </p:nvPr>
        </p:nvSpPr>
        <p:spPr>
          <a:xfrm>
            <a:off x="468313" y="1916113"/>
            <a:ext cx="3970337" cy="4530725"/>
          </a:xfrm>
        </p:spPr>
        <p:txBody>
          <a:bodyPr/>
          <a:lstStyle/>
          <a:p>
            <a:r>
              <a:rPr lang="pt-BR" altLang="pt-BR" sz="2400" smtClean="0"/>
              <a:t>CERVO, Amado Luiz; BERVIAN, Pedro Alcino; DA SILVA, Roberto. </a:t>
            </a:r>
            <a:r>
              <a:rPr lang="pt-BR" altLang="pt-BR" sz="2400" b="1" smtClean="0"/>
              <a:t>Metodologia Científica.</a:t>
            </a:r>
            <a:r>
              <a:rPr lang="pt-BR" altLang="pt-BR" sz="2400" smtClean="0"/>
              <a:t>6. ed. São Paulo: Pearson Prentice Hall, 2007. </a:t>
            </a:r>
          </a:p>
          <a:p>
            <a:endParaRPr lang="pt-BR" altLang="pt-BR" sz="2400" smtClean="0"/>
          </a:p>
        </p:txBody>
      </p:sp>
      <p:pic>
        <p:nvPicPr>
          <p:cNvPr id="7172" name="Picture 5" descr="http://www.jet.com.br/Design/editoraufv/Produto/metodologia-cientifica-6%C2%AA-edicao-pears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028700"/>
            <a:ext cx="4105275" cy="583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6190062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PT" dirty="0" smtClean="0">
                <a:solidFill>
                  <a:schemeClr val="tx2">
                    <a:lumMod val="75000"/>
                  </a:schemeClr>
                </a:solidFill>
              </a:rPr>
              <a:t>Bibliografia</a:t>
            </a:r>
            <a:endParaRPr lang="pt-BR" dirty="0" smtClean="0"/>
          </a:p>
        </p:txBody>
      </p:sp>
      <p:sp>
        <p:nvSpPr>
          <p:cNvPr id="8195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4762500" cy="4530725"/>
          </a:xfrm>
        </p:spPr>
        <p:txBody>
          <a:bodyPr/>
          <a:lstStyle/>
          <a:p>
            <a:r>
              <a:rPr lang="pt-BR" altLang="pt-BR" smtClean="0"/>
              <a:t>Bardin, L. (2006).</a:t>
            </a:r>
          </a:p>
          <a:p>
            <a:r>
              <a:rPr lang="pt-BR" altLang="pt-BR" smtClean="0"/>
              <a:t>Análise de conteúdo </a:t>
            </a:r>
          </a:p>
          <a:p>
            <a:r>
              <a:rPr lang="pt-BR" altLang="pt-BR" smtClean="0"/>
              <a:t>(L. de A. Rego &amp; A. Pinheiro, Trads.). Lisboa: Edições 70. </a:t>
            </a:r>
          </a:p>
          <a:p>
            <a:r>
              <a:rPr lang="pt-BR" altLang="pt-BR" smtClean="0"/>
              <a:t>(Obra original publicada em 1977) </a:t>
            </a:r>
          </a:p>
          <a:p>
            <a:endParaRPr lang="pt-BR" altLang="pt-BR" smtClean="0"/>
          </a:p>
        </p:txBody>
      </p:sp>
      <p:pic>
        <p:nvPicPr>
          <p:cNvPr id="8196" name="Picture 2" descr="Livros Análise de Conteúdo - Ed. Revista e Ampliada - Laurence Bardin (8562938041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689100"/>
            <a:ext cx="4687887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793788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z="2800" smtClean="0">
                <a:solidFill>
                  <a:schemeClr val="tx1"/>
                </a:solidFill>
              </a:rPr>
              <a:t>http://www.pgtur.uff.br/sites/default/files/como_elaborar_projeto_de_pesquisa_-_antonio_carlos_gil.pdf</a:t>
            </a:r>
          </a:p>
        </p:txBody>
      </p:sp>
      <p:sp>
        <p:nvSpPr>
          <p:cNvPr id="9219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3951288" cy="4530725"/>
          </a:xfrm>
        </p:spPr>
        <p:txBody>
          <a:bodyPr/>
          <a:lstStyle/>
          <a:p>
            <a:r>
              <a:rPr lang="pt-BR" altLang="pt-BR" smtClean="0"/>
              <a:t>GIL, Antônio Carlos. </a:t>
            </a:r>
            <a:r>
              <a:rPr lang="pt-BR" altLang="pt-BR" b="1" smtClean="0"/>
              <a:t>Como elaborar projetos de pesquisa</a:t>
            </a:r>
            <a:r>
              <a:rPr lang="pt-BR" altLang="pt-BR" smtClean="0"/>
              <a:t>. São Paulo, Atlas, 2010. </a:t>
            </a:r>
          </a:p>
          <a:p>
            <a:endParaRPr lang="pt-BR" altLang="pt-BR" smtClean="0"/>
          </a:p>
        </p:txBody>
      </p:sp>
      <p:sp>
        <p:nvSpPr>
          <p:cNvPr id="9220" name="AutoShape 2" descr="data:image/jpeg;base64,/9j/4AAQSkZJRgABAQAAAQABAAD/2wCEAAkGBxQTEhUUEhQVFBQWFhUVFxcUGBUVFRQXFBoXFhQUFRcYHyggGBolHBUUIjEiJSkrLi4uFx8zODMsNygtLisBCgoKDg0OGxAQGi0kHyQyLCwsLy8vLCwsLywsNSwsLCwsLCwvLCwsLCwsLCwsLCwsLCwsLCwsLCwsLCwsLCwsLP/AABEIAOEA4QMBIgACEQEDEQH/xAAcAAABBAMBAAAAAAAAAAAAAAAAAgMEBQEGBwj/xABIEAABAwMCAgYFCgMGBQQDAAABAAIDBBEhEjEFQQYTIlFhcTKBkbHRBxQjJEJ0obPB8DM0clJissLh8RVTc5K0FmOChCVDRP/EABoBAQADAQEBAAAAAAAAAAAAAAACAwQBBQb/xAAuEQACAgECBAQFBAMAAAAAAAAAAQIRAyExEiJBUQQTYXEFMoGh8BSRsdEVUmL/2gAMAwEAAhEDEQA/AO4oQhACEIQHlDpMPr1b96qvznqZWcNijipZI3Oc6UOMgL4nBpaGXsGdpo1Ofh2cDndRekg+vVv3qq/OkTFIztN81vxx2PMzSSckSKhvbPmrSHh8Zo3Tl5EglDAzXEAR2DfQe3gOdkXG21jetn9Mpp7LkEfotEk+hjg117Evh7bzN/pPPT9kc7+akcL4fFI6USPexzQ4s0yQgEtDyQ7rfS2b6OdznYwuFwnrQLXwTYnHo+fgU0B2nYA8AQRgu2IJuMhRatE01F9x4tOhva+07cDuZ3WUno/RiWeNj3BrH9ZdwLWEdiRwOp/ZGbb77b5TTh2G/wBR9zVhsYJyG7HcD+yVY43sUxnW49JFZ7wB2Q9wbdzXEtBOkkt7N7AXsSO5EMV3AG4BIB2wDa5T0UAvgAZ5Dz7lJoWAPbi9zYfasSMGxV0YMzzypNtHSekmmnoJGsJt1QYLlrj2yBa7cHc7Lk1Ue27PMe4LpvygYpA0c5Yx6mhxOPUPYuYTXJJv+CqinVlrauttix4nRxsjhcxzi6SJz3guicG3ZsAztNzrw7lbncCvZhrvAD3ptjc8tnf4XJxjcO8hz8V2KYm09ixhoIzSOk1kSh2kM1xWIvGL6D272c43AI8rZkRQjqWgXuIpDckXPZc7b2qkG/8AsrqnJHV3tYxPG9ycEi+cDflzU8apleZ3HToY4LRxyCbW4tLW6mWfEy5Gp3/7PS9EbZyTnYpYzUA43zpxj8CoNRGWPcO4m3vCn8Pkxp8nDyO4t4FW41zNMqzSuCcUWHC2Nc/SdQBIBsWNIuH2Pbs21wOfeo/GqYdvTewMrQSWnADtBJbjbGMZS2js/wDb/m5rMou0g9z/APCVfw2ZFkrZdd/od9j2HkEpJj2HkEpfKn3IIQhACEIQAhCEAIQhAeVOkf8APVn3qq/Oem6Qdpqd6Rfz1Z96qvznpul3b5r0sWyPH8R8zFzekVgfBZkOUlXMy9CTw8fSjIGOd7Yae7PNRc3Po7na9vVfkl3SGlcJJkhxOkbbnv8A7visMvflsTz7j4rBPZHn8FkekP6T+/xU+pBbE1t77jl3+KsuATkTsH9osabEtNnG2PYq+NwG5Ht/RO8JmAnjdcYfHz7ir0ZZapm+/KW49RFbnOPwY/4rmr2nddM+Un+Xj/64/wAD1zjNtsZ9qqxrlLsj52Rwcj/5f4XJcfPbYJBGfCzv8LrpcfPy+KLcPYxpPcrO5LY9sRuGxvsbE4/XkqsKw66wj/oNxYDFjm/P/RTjuQkm0O8RgLm67WIwR7/YfemYoyLEHIsR44yL+Kmxyb32Pw38UzLFpxyNrezZaHFXZljNpcJMZlt/6fPnyS+R22f5bKJTS2B7uzfwychSpDg7bO93JWxaZnmmmd8j2HkEpJj2HkEpfJn3iBCEIAQhCAEIQgBCEIDyr0j/AJ6s+91X5z03SntN80rpIfr1Z97qvzpE1SntN816WJ6I8fOuZjjjlA3SbrPNXGYUmwnE2VwIfOw8/gh77Fu+Q4fgD+hWDsE2Hc+51vUQQPepNnIomNJJ2xYD8T8U5E0hwNud97bWKbgflS4z2R4W8u79VdFJlE21odD6enXQteOT4n+ogj/Mub6+Vvd3D4LfZZ+u4aRuQz8Y3fALQJtsC58PV+l0S4URUuNiH/a/pf8A4XLEbvd8Usg37sO3/pcEzAMkZxf3FQ6ltcou6l1L+zFl1tBxy55GVD0926mVPoRntW0YvfSfLC6cMQT/AGT34+CsIHhw0O7wBnIxjKpnKRTz5sedvI+athOtGUZMdq0S7FuCM4zjIuUps9mnGLPx+o+CWJQcOtbGe7OM8vNMVURa032s7Pq5q3bYoVPRno6PYeQSkmPYeQSl8wfaghCEAIQhACEIQAhCEB5Q6TH69Wfe6r86RNUpy3zCX0oP16s+91X5z0xSHLfMLfjeiPLzrVj4OyWmWnZOrQjI0LTT0tqS8Izi3HC64HkPcmnNJvbcg+W2FmI4UYzkP9LvG7MZI2OdrKMpdycINt0TqaUuzt+KsobFu/s3WuUdRaQtLhY3/sgb49fgreCXexvt3ePcrMOSyrxGGmb30Oka+GSI5y7e+z7g/otUrmaSRm7HW/7bD3X9qsOiVfonaCcPuw+skj8QFI6W0+mYu2DwD4XwHLVujCuWf5+dyjtl3fofbf8AsvsVGaO3jm1x9jSf35pcUpa/TfBEndtpfax/exSqYEyOAzZktu+/VvPuNlS3bNKVJ+wwwW9p+KyH4seWB4DkkNF859trexJAAvjn3cu8/FRsnVj5KS4LFvelf6KRCh+nqOR8r8x8UqbiWhhHpXa4Ad9xy7vd5KBNJbb1/iob3Wa5wwS09x9XkuPK1oiUcEZas9ZR7DyCUkx7DyCUvDPpQQhCAEIQgBCEIAQhCA8mdKT9erPvdV+dIotK7tN81J6VH69Wfe6r86RQqc5HmtuN6I8/KtWS2HZPc1FiO375KRfK0RehjktRYWeSba5LaQpEKYwyTI3tj97p1xsfxVdUOsbX2KlvlBaD4Z9irUty2UNmFbYOa8E8v9Dv349asIZAQDc2PgPiquKUOLmO7sHHPdO8OktdpOQf3+h9alCXN7kckG4eq/gs2PsQQSCDcG3cb963niobVUbZW6tQGvABIIxI3daACPD8FtHQniYa4wuIs/LbkWDgMj1j3LTCWtGDNB1xLoUYLL6tT8Nf9lu2l179rlv7UqB0Yde78seDdrdIuxwv6fifYE/xuiEM7gCNLg9zcgixa7HqVOJdLrWBFncxgaT7v1Ci3wvUtguOOnYefpa7BdZ1jlowfGztkprGWyXcs2Hx2UZjB6XIgDngfD3IYMaSe6x5mxwoJlrj6kkho2vbusMeWdlmQjvJx3D47JpziAOZx4esrIbb2KVkK6sYkcNR35cvad0xK3sutfY4sL898qc+EE38u/xWHRBrPU7ZQ4XZasiVHqaPYeQSkmPYeQSl4574IQhACEIQAhCEAIQhAeSulX8/Wfe6r856gRHIVh0rk+vVmAfrdV+c9VrXtxe48s+9a4tUjDNczJDHbLNXy9f6JDLYs724SqoHHr29XcrlsZ65kKp6GR+jRG53WOexlh6bow0va3vID2e1Ot4XNa/Vu/jCn5E9cdorblxUmi6SPiZAwRt+ge+RrruDi6TrQ655C0jdv+WN74z/AOonF5eGMB+eiuAF9Ie0kiP+jPmqrlexp4YVuVNfwedvWOdE8NhIbIcWY42sCed7ggi9wbpA4bO1srjE4MhLWynFoy/DQfWRt3jvCu67pC50FTEI2BtQY+biYxEIwwN7zaJoJPe7a6g1HSZ7o6qMxtHzpzS43N2aXRPIaOdzDHvtnvVUuJMujwNUivbRy6HThjjFG4Mc+3Za42sD7W527TRzF5s3CpmmVxieOoLRPj+EXX0axy9F3sTEPFAIeqdE1/0nWBxLgWh3VdYwAY7XURi52u7vFrabpY+b56HRsb896jXpLho6hrmjRm+b3N/Ec11OV0ccY1bI7OHSnrB1brwtLpRb+GBuXfifIE7Apuop3xaC9pZqY2VhPNjsseLcjupZ6SnrKl3VNHzlha67nHS5zJIzI3bGmWTsnnpN8WMfiFWJWxjSG9XCyK4LnF+m9nOLj42A2AAAwABbGTZnnCC6mx13DZHxuEkZZIxupwcLadQsD5EkDzxuCtXnhLHOY8FrmlzXA7tc27SD4gghXr+k2qSV3VMYJmNY8M72ydcZPFxPfy8UdJohM99RG0DrC57gCSLvuS4eFyVarkraMz4ccqT0e35+xDjPI7iwPxTUos2wF+4DcWPLwS3eG+Le3n4JMGAbm5vm+++PUrX2KVpqLY62D6XfjKcO/t7k3IwEWP8AqCk9ZY2Od8jcYG4XbojXFsPg55ckiQ9l3kfwJSgf08kic9l3kVMit6PVEew8glJMew8glLxD6MEIQgBCEIAQhCAEIQgPI/S4/X6z73VfnPVSFbdLbfP63f8Am6ru/wCc/kqm3iPXhaFsZZbsdB2UgEE5UIg/7Z9ymcN4bPUPLYIpJXAXIY0nSO88h61J5FBXLRFfluWwuwSo2s5t9hKRJA6NzmSNcx7TZzXgtc0+IKIRnP73VsXeqKZJrQlGBlhuPO5UOu4fazm2I7r/ABTpdj2LIfew3vhSlTWqIRcou0yuEIBsQVlkQBV3L0ZrWvA+bVALrgDq35IyQMZwD7FXtfkseBqaSMixBGCCs8J45uotP21NUuNK2hYga9lxhw8SsUZb6LhY7C5I9RTk9HJAGmWOSLWNTdQID2/2m33GR7UmeEObqa4Xxvi/+qui1JcUaZRJNcsr/ontpWX25O5nuKteATxMeI5fQdsbu7F8XP8AdKoqSqNw072Nj6j6Skstv37nv5ZWiElukY8sJNOMmbJ0i6PdWTLELsOXAZ0nvH90rWpRjG+bHP79S2fo50h0ARTG7NmuOdF/su72+5K6Q9GyAZKcXHpFgza/2m97VfKCkuKJkx5njkoZPo+5qsjrDIufDn5X5+CXbtA94O4yMA2/BYLxbPrB+BSDe4tkDlkHI5X3HmqDatfuL6u3om2BjNk1Uzdh3LDgDgi/f++5PGUDP6G/sSJGjS+wxZ3LBJGcc8fqnsFvzI9Wx7DyCUkx7DyCUvIPeBCEIAQhCAEIQgBCEIDyN0ucPn9bcf8A9dTz/wDeeqmw7yPMX9ys+l5+v1v3up/NemuA8EnrJeppY+tk0l+nUxnZbYE3eQPtDmr09DO1qQur7iD6/iuj/J29zOH8Rc24eOrtkg4a6w1cs39q1jjfQXiFLGZaileyNvpOD4pA2+Lu6t7iBcjJwonAOktRRueYHtAeAHte0PY619JIPMXO3esvjsMs+FwhV3F67aNOvrRLE+Cdy9TsIptcs89VTQNn1UkQBLahoje8NJBc0WJDyNvshFNwimjfKG08Fvn0TBqiY7Q2SKBzmtuMC73EDYXwuV0vTqtZNLL1oc6bTrD2Mcz6P+GWtt2dPK3rur3g9RxmankqYW9ZCJXTvkPzYfSRBuo6XEOsGtb2QLYsF4f+J8WrqaSpKk5VstFvoqda9fc1efB9DdjwSmkdTA08Aa2sqWaWxsaHNjZVFrXADtC8bHWOOyFrPyiUEYbSTMjYx7pJGvMbWsDg1zdOoNFiR3rVD03qzoPXBpZM6dto2D6SQPDztkESyCxx2k/WcRrq9zX6XzCLAEERLIy7JuGDBNufctvhPh3iseeM5zuKvq+vFp9bX7exTlzwcGktfb2Or1Uzf+Kxs62UvET3GIk9QG9oCQDbrDkeSruFcGgezq5KeBolZVPOtrXzTOEjPp9duwG9Zgar/SN20rSZOnlcXNLpG9klw+ijFiQWn7Pc4ppnTWsY0BsjRp1gdiMmzzqIuWk2uBb/AEFsa+BeMjBKMkmlFbvpx66Jd1vfvdMl+uxN63+Ub/X00ctFaSON9uGh7S5jS5p6u92uOW5DTjmAl8U4FTBr4m08LWwikczTGwOBdK4O1OtdwcGAG+9zdcqk6b1joTD1zerMQgsI4w4RgabBwFwS3BP65S6vpzWviax8wIaY3F2iPW/qiHs1m13AEA+PO67i+EeLg1U0kne7/wCX29Gq9Sb8Tje6Oi1sdOKypZHSU8ZpYHSOmcxnVRumYxwkdE1vaLWsFh/X6N7mwr6amgNZKaaJzY44ZtGhgz9LcAkHTfQ29h7Vz7jUvGKGR9XVMERqmiFzj82ka/SzsjQwusQ0bkW3ve9lWzdNaqZsrJJGuErOrkAZGC5rb6RgYPbdspL4T4puKU9Kipc0resXL+JVTW/TU5LPjSdr7L1GhKDf9Fd8B6QmHsvu6Pl/aZ4sPd4LU4pC0nmL/opME4IPf4+X72X2UMtM+ey+HUlT2N/4hwSKqZ1sLmtc77TfQcbbPH2XLUa6ikhdpkaWnxyDvkHmscN4lJCdUbrXtcbtcO4g7rb6HpDDUgRTNa1x+y89gn+687HwKvuM/RmKsmDT5o/dGjyHBxewxbffFikSghjrEHDt+/c5W48S6I6jeAi+/VyG1840vGFq/FaR8IcJmOjNnekMHydsfUVXKDi9TRizRyJcJ6kj2HkEpJj2HkEpeKfSAhCEAIQhACEIQAhCEB5B6Yn6/W/eqn82Rbf8gZ//ACn/ANaX3xLTumZ+v133up/Netn+Q+vih4jrmkjiZ83lGqRzWNuTHYXcQL4PsVjfKVpanYumDHQ0HF31Eo6uVsvUBzidAdTxxNjAd6JMocQ0c3X3JVb084JwunpTenp4J545KenLIWgmWVoAPYbgjHaNrXOcrjvyq1TJuK1T43tlYXR6XMcHsP0UYOki43BGO5dA+Wvj1PIygdBNDOYpjI5sUjHkBoac6SbXtZR4SVm7DovQRSw0Aoqd0UkE8hc9jXSF0DqdgJeRcuImcdV74CpOC9F6aHh/EmdVHIYZK5sb3ta54aGaoxqObgEC/gr09JaCSeCtFdTCOOnqGFrpWNkvO6ne27CbgjqHAgi9yFA4JXibhXEqmxZHM6vljLuzqi0FrH52uGrhIkcA6GU0NPSRMooJ2yNHzmWVjHPt1TniQ67l15dA0i9g7GAl9AuFRUlTxKnhjDGNlhkabkuLZog7qzf7LXB9s7OVdS8eoq6noHuq6eNsBD54Z5GsdiF8ZYWuIvZ7mm5wQLjko/Qzpbw8V3ENM0MET3QCEvIiZII4yyRzS6wPav5ixXaepyxnohRUrOGniHzSEyTz+g8B7IWPqRTiOO47LQ3OALlWcvQ2hbxaMGGPRJTSyCEgdUZInxtLgzb0ZD2dsXtfKqui1bS/8MPDnVtM2aCoy50jWskayqFQHxkntNLcXGxuk9IeknC6ri0DJ5gYoYJA2dkr4o2VD3sLQJonC1mMfm9ruA3UuJ2yPCqVlR8rEFKKa0lGKWuEp0OiiLY5Y2yFv8Vo0PvEGu0k3aeQSvky4ZTN4NW1ctNDUSM+cH6ZoddsMTXtjBN9Lb9ytflD47AeEup31cFVUOkHV9U9ryGNm1sc7TexEIDS47nvuq75O+IUx4NW0klTDBJJ84H0zwwATQtY19jlwvfa+3ku1yWRvnr0Nx6c8Jiq5eFwTNvE+d5c0E5EdNLIGk72JaAfC6VxroZTTw1UTqKCBsY+rTRNja/+GHl40ZFpNQ0nB07EFV/SvpfRRT8Mk+cwyMjneHmJ7JCwSU8sQe5rSSGgvF1jjfF+HRitqpqilqetDDBGx7JZOzE1mhrQTa7wTjAvcqssZwKmnvnIvY4ynIwDzA/BMRDHkB4eHJZjd5/srYn3MDXYlCVwGRcY28D3hPOqQT54I2O6iCQEEXHrFtrfinZIr7ePiFNN9CtxXU2HhvH54TYO1RgHsPyPMHdvqK26DpTDLGWSjq7g3DxrjO43AuPWFzAhwdjx/TZOPriGO1NOGn3fFXwztbmPJ4OM9vtoeuI9h5BKSY9h5BKXkH0AIQhACEIQAhCEAIQhAeQumJ+v1twCPndT4H+K/mFSuaCBY28HeXf/ALK+6XD6/Wfe6r856piMK5LQoctRBaQQluNrnuF0u/75LEwFjywVIjds7UfkYpB1QdWzNfNhgLYzqdoLy0Yz2WuO/JaRU9HOJ9fPw6F1RUspyAWMkeKfS4CSMlj3dWwkOB0997Xtddx6U8WpKSKjqKwvAjeDFoa515HQyM7QaMjQ56qujvGIqvh/EqwOkpo5pKhxeP40TY4I4usAaT2w2PVYHdUqTL3FHCazo9VRTNppKeVs7vQj03c/xZpuHDByCQLFTeL9FKylYJKmmkijvbWdDmgnA1FhOm5sM2yV2rj/AEkhZUcPqDBUvAdLHr+by6msmiuZGjTd2WNuBmxdvsovTplV8zqZaSaKopJSXzMlDzNC2zGydS7VpDW6dWhzQW9rc4ViysqeCLRyn/0LXnSfmc1nt1Nw3Iwc57Jzs6x9ignodWETOFNJpgcWynsWjLWCRwdnk1zTjvXpCumcOJUrA5wY6mrXOaCdLi19GGkjYkanWPLUe9UNN/L8c/69T/4cCea30CwRRxnhHQio6+nZVQzQQzvLQ9rWvcfo3yDQ0XubM7trqZxzoZI2rNLRR1FQREyQ62CNw1Fw7V9LWjs4JtfK7Jxj0+D/AHgf+JOmXccjg4vUxSte0S09NaZrHOYwtMw0yPaDo9IkE4w7IXFkkSeKLVHBeNdG6mB7I6inkjkfhgtq1km2lhZcPORgZyO9L4l0Fr6dhmlpJGxDJd2HaR3uDXEtHiRjmuw8Yi4hBUcNa0QV0DJLQPJdHM5/zeZgNRI4vaewXSF7R2izYGwO00jCW14lka97rGSFpc+OnvTxt6prnAag4DX6Lf4m3M9eRs4sSVnlltwgP/X3qYYgWjvIHmmX0xAPr96vcWjKppjZFx+/BBJHem9k456iSolMrTfPx96fbVNLHXNuz49xuoUbWuIvjZN1jMOAIwCffhWKclqVeXFuj2PHsPIJSTHsPIJSwHpghCEAIQhACEIQAhCEB5G6W/z9b97qvznqnJFvjhXnSv8Anqz73VfnPVQ5uFpS0Rkb5mIWJBcEd+EtzQsOGUo5Zv8A8oPyhR8RpoYGQSRGKRry5zmkECN7LADndwPqTPQXp4ykp56OqgdPSz679W7TI3rG6JG5Iu0gciCDfe+NGaFkBR4VVE/Md2dO4r8rLnVdLLTwaKem1jqnuGuUPb1Z1EXDbNtbfO9050i+VKF9NUw0dLJFJVlzpnzOBaC9jY3ua0ONyWMDbdkc7cjy0rOpOBDzZHduAfKrR1NRE6oj+bSRwSgyyP8AowZDFqjjse1qLGm7gCNGNyqcfKTTwT8ShdE6pp6iZz2PieAHiSGOJ7SSQQ2zPSbc74XIhv3LIwixqw8ro6zX/KpFK6jc2mkaKWXrCNbTqHUyQ6WnzkBzyCzD8qwbWy1Hzd5gmihjfHrb1jTF1lntPom4kIsbbDK5RE/CkNdcKxY4lUs00dMq/lPY19EylpnMpqRw7Ejxrc0RPgawEF1rNkcbkkkgbKwPyrUzXVBjo5Wmo0uc4yNu53VtiDi25DbNawWb3X3K5OeXmlAZHkPeu+TEj+omJa24se63s5pQJsbg89hcclm2/r5/BYa7f1/origSYL5Itmw/DJTT6XItz8/FSwbj1j3BOaOfln1pwJnFkaIEkGn8Lc1AnGHeRVpPk+AAtvyKi1TRpfsMH9/iq5x7F+OXc9hx7DyCUkx7DyCUsJ6IIQhACEIQAhCEAIQhAeTOlX89Wfe6r856qHbK16Vj69Wfe6r856qjtn/Zal8qMUvmYHkmTunZRj1psDKMIcaEBYCAV04ZOyy7kkk4WSdkAFuUAZwjVlZbugBqWHWG6bGyv+jPSZ1HHOGxiR0nVFuojQx8RcWuewtJfbVsC3xvfC6O0m9SrbOMXI9Lv/BPWODkAjBOxsc2JwditxovlFZHAyJ1GJCKZlKS6RtnNZEYrFvV3DLku03Ppu70jiPTiGSGSJtGO02payR7og5vXuB16WRgNPZa42PpNHaO66py7EXih/sakSbnPegHB9fu80nVn95x+KzD+/HCtM9aD0Yx/wBvuRM61h7c257XSXus2/PG/lyUeR3fnxvnf2KTdI5GNuxb9/UPwco9Sey/ycn2uzm+3+buCaqfRk8ne4qtlkdGev49h5BKSY9h5BKWA9QEIQgBCEIAQhCAEIQgPJPSy/z6s+91X5z1VE45q06WPIr6z73VfnPVUZMLSnoY5fMxMjllqS9yyCEFC1lrUgW71lrfFdOUKcMJJStJt3pLroAtlZbuf33rGrOyARdBQDZZOyArnopRxyyuEsMtQBEXiKAOdI4h8TeyGEE2a97j/SjdIJW6KcnPrSw7PtXRKHotTyTR6uH1cUTxLcy9ayxiY+R2p3WkxktEdg5uTe1wbti/8Mow4NdwviLXFpcGmOpBswWkdYyXLWufFcjYOzki8VkLPJNGDrn99xTtPIPL2dyxURBsj2jYPIHiAXAKOTiytutShxvQlSy3HqHnjwSXyZ9Z5Jiwt6kOdgX/AHsnEFFEkPz6jvjmkVDuy/yd7vxTJP6pud+HeR9y45aBQ1PZcew8glJMew8glLGegCEIQAhCEAIQhACEIQHkbpcD8/rMH+bqvznqnurvpXJavrPvdV+c9Vb33C0pKjJJ8zGXpBT5ssFoRoJjIKUCl9UL7oEPilMcSMByXrKSYjZBYe5d1OaCusWdfgmyshLOULFvFWPAuLvpJDLFoLzG+O0jS5umSwfgHuFvWVVoQLTY2+X5QKpzo3FlMXRh4jd1brsEkYheGnVi7GgepFV07qZNYkjpyJGzMdZjgS2o0dflrsF3VsuR3YstRCcdgrijHsS45dxyaclxcfScdWNrm5NvamGlGtY1LtkRWLIeVgu8EGyACm5fRPkfcnLDv9qbmGHZGx9y4zq3PZ0ew8glJMew8glLMbAQhCAEIQgBCEIAQhCA8i9Lv5+t+91X5r1Xv9H2f5kIWmGxkn8wydlg7oQgFhKasIXURYvkl93mhCmiLFjf1JiXdCFyQgIQhCgSFM3Hn8ESboQujqJWFlC4dBYWUIASJtj5H3IQuPY7Hc9nx7DyCUhCzmsEIQgBCEID/9k="/>
          <p:cNvSpPr>
            <a:spLocks noChangeAspect="1" noChangeArrowheads="1"/>
          </p:cNvSpPr>
          <p:nvPr/>
        </p:nvSpPr>
        <p:spPr bwMode="auto">
          <a:xfrm>
            <a:off x="173038" y="-2286000"/>
            <a:ext cx="476250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9221" name="AutoShape 4" descr="data:image/jpeg;base64,/9j/4AAQSkZJRgABAQAAAQABAAD/2wCEAAkGBxQTEhUUEhQVFBQWFhUVFxcUGBUVFRQXFBoXFhQUFRcYHyggGBolHBUUIjEiJSkrLi4uFx8zODMsNygtLisBCgoKDg0OGxAQGi0kHyQyLCwsLy8vLCwsLywsNSwsLCwsLCwvLCwsLCwsLCwsLCwsLCwsLCwsLCwsLCwsLCwsLP/AABEIAOEA4QMBIgACEQEDEQH/xAAcAAABBAMBAAAAAAAAAAAAAAAAAgMEBQEGBwj/xABIEAABAwMCAgYFCgMGBQQDAAABAAIDBBEhEjEFQQYTIlFhcTKBkbHRBxQjJEJ0obPB8DM0clJissLh8RVTc5K0FmOChCVDRP/EABoBAQADAQEBAAAAAAAAAAAAAAACAwQBBQb/xAAuEQACAgECBAQFBAMAAAAAAAAAAQIRAyExEiJBUQQTYXEFMoGh8BSRsdEVUmL/2gAMAwEAAhEDEQA/AO4oQhACEIQHlDpMPr1b96qvznqZWcNijipZI3Oc6UOMgL4nBpaGXsGdpo1Ofh2cDndRekg+vVv3qq/OkTFIztN81vxx2PMzSSckSKhvbPmrSHh8Zo3Tl5EglDAzXEAR2DfQe3gOdkXG21jetn9Mpp7LkEfotEk+hjg117Evh7bzN/pPPT9kc7+akcL4fFI6USPexzQ4s0yQgEtDyQ7rfS2b6OdznYwuFwnrQLXwTYnHo+fgU0B2nYA8AQRgu2IJuMhRatE01F9x4tOhva+07cDuZ3WUno/RiWeNj3BrH9ZdwLWEdiRwOp/ZGbb77b5TTh2G/wBR9zVhsYJyG7HcD+yVY43sUxnW49JFZ7wB2Q9wbdzXEtBOkkt7N7AXsSO5EMV3AG4BIB2wDa5T0UAvgAZ5Dz7lJoWAPbi9zYfasSMGxV0YMzzypNtHSekmmnoJGsJt1QYLlrj2yBa7cHc7Lk1Ue27PMe4LpvygYpA0c5Yx6mhxOPUPYuYTXJJv+CqinVlrauttix4nRxsjhcxzi6SJz3guicG3ZsAztNzrw7lbncCvZhrvAD3ptjc8tnf4XJxjcO8hz8V2KYm09ixhoIzSOk1kSh2kM1xWIvGL6D272c43AI8rZkRQjqWgXuIpDckXPZc7b2qkG/8AsrqnJHV3tYxPG9ycEi+cDflzU8apleZ3HToY4LRxyCbW4tLW6mWfEy5Gp3/7PS9EbZyTnYpYzUA43zpxj8CoNRGWPcO4m3vCn8Pkxp8nDyO4t4FW41zNMqzSuCcUWHC2Nc/SdQBIBsWNIuH2Pbs21wOfeo/GqYdvTewMrQSWnADtBJbjbGMZS2js/wDb/m5rMou0g9z/APCVfw2ZFkrZdd/od9j2HkEpJj2HkEpfKn3IIQhACEIQAhCEAIQhAeVOkf8APVn3qq/Oem6Qdpqd6Rfz1Z96qvznpul3b5r0sWyPH8R8zFzekVgfBZkOUlXMy9CTw8fSjIGOd7Yae7PNRc3Po7na9vVfkl3SGlcJJkhxOkbbnv8A7visMvflsTz7j4rBPZHn8FkekP6T+/xU+pBbE1t77jl3+KsuATkTsH9osabEtNnG2PYq+NwG5Ht/RO8JmAnjdcYfHz7ir0ZZapm+/KW49RFbnOPwY/4rmr2nddM+Un+Xj/64/wAD1zjNtsZ9qqxrlLsj52Rwcj/5f4XJcfPbYJBGfCzv8LrpcfPy+KLcPYxpPcrO5LY9sRuGxvsbE4/XkqsKw66wj/oNxYDFjm/P/RTjuQkm0O8RgLm67WIwR7/YfemYoyLEHIsR44yL+Kmxyb32Pw38UzLFpxyNrezZaHFXZljNpcJMZlt/6fPnyS+R22f5bKJTS2B7uzfwychSpDg7bO93JWxaZnmmmd8j2HkEpJj2HkEpfJn3iBCEIAQhCAEIQgBCEIDyr0j/AJ6s+91X5z03SntN80rpIfr1Z97qvzpE1SntN816WJ6I8fOuZjjjlA3SbrPNXGYUmwnE2VwIfOw8/gh77Fu+Q4fgD+hWDsE2Hc+51vUQQPepNnIomNJJ2xYD8T8U5E0hwNud97bWKbgflS4z2R4W8u79VdFJlE21odD6enXQteOT4n+ogj/Mub6+Vvd3D4LfZZ+u4aRuQz8Y3fALQJtsC58PV+l0S4URUuNiH/a/pf8A4XLEbvd8Usg37sO3/pcEzAMkZxf3FQ6ltcou6l1L+zFl1tBxy55GVD0926mVPoRntW0YvfSfLC6cMQT/AGT34+CsIHhw0O7wBnIxjKpnKRTz5sedvI+athOtGUZMdq0S7FuCM4zjIuUps9mnGLPx+o+CWJQcOtbGe7OM8vNMVURa032s7Pq5q3bYoVPRno6PYeQSkmPYeQSl8wfaghCEAIQhACEIQAhCEB5Q6TH69Wfe6r86RNUpy3zCX0oP16s+91X5z0xSHLfMLfjeiPLzrVj4OyWmWnZOrQjI0LTT0tqS8Izi3HC64HkPcmnNJvbcg+W2FmI4UYzkP9LvG7MZI2OdrKMpdycINt0TqaUuzt+KsobFu/s3WuUdRaQtLhY3/sgb49fgreCXexvt3ePcrMOSyrxGGmb30Oka+GSI5y7e+z7g/otUrmaSRm7HW/7bD3X9qsOiVfonaCcPuw+skj8QFI6W0+mYu2DwD4XwHLVujCuWf5+dyjtl3fofbf8AsvsVGaO3jm1x9jSf35pcUpa/TfBEndtpfax/exSqYEyOAzZktu+/VvPuNlS3bNKVJ+wwwW9p+KyH4seWB4DkkNF859trexJAAvjn3cu8/FRsnVj5KS4LFvelf6KRCh+nqOR8r8x8UqbiWhhHpXa4Ad9xy7vd5KBNJbb1/iob3Wa5wwS09x9XkuPK1oiUcEZas9ZR7DyCUkx7DyCUvDPpQQhCAEIQgBCEIAQhCA8mdKT9erPvdV+dIotK7tN81J6VH69Wfe6r86RQqc5HmtuN6I8/KtWS2HZPc1FiO375KRfK0RehjktRYWeSba5LaQpEKYwyTI3tj97p1xsfxVdUOsbX2KlvlBaD4Z9irUty2UNmFbYOa8E8v9Dv349asIZAQDc2PgPiquKUOLmO7sHHPdO8OktdpOQf3+h9alCXN7kckG4eq/gs2PsQQSCDcG3cb963niobVUbZW6tQGvABIIxI3daACPD8FtHQniYa4wuIs/LbkWDgMj1j3LTCWtGDNB1xLoUYLL6tT8Nf9lu2l179rlv7UqB0Yde78seDdrdIuxwv6fifYE/xuiEM7gCNLg9zcgixa7HqVOJdLrWBFncxgaT7v1Ci3wvUtguOOnYefpa7BdZ1jlowfGztkprGWyXcs2Hx2UZjB6XIgDngfD3IYMaSe6x5mxwoJlrj6kkho2vbusMeWdlmQjvJx3D47JpziAOZx4esrIbb2KVkK6sYkcNR35cvad0xK3sutfY4sL898qc+EE38u/xWHRBrPU7ZQ4XZasiVHqaPYeQSkmPYeQSl4574IQhACEIQAhCEAIQhAeSulX8/Wfe6r856gRHIVh0rk+vVmAfrdV+c9VrXtxe48s+9a4tUjDNczJDHbLNXy9f6JDLYs724SqoHHr29XcrlsZ65kKp6GR+jRG53WOexlh6bow0va3vID2e1Ot4XNa/Vu/jCn5E9cdorblxUmi6SPiZAwRt+ge+RrruDi6TrQ655C0jdv+WN74z/AOonF5eGMB+eiuAF9Ie0kiP+jPmqrlexp4YVuVNfwedvWOdE8NhIbIcWY42sCed7ggi9wbpA4bO1srjE4MhLWynFoy/DQfWRt3jvCu67pC50FTEI2BtQY+biYxEIwwN7zaJoJPe7a6g1HSZ7o6qMxtHzpzS43N2aXRPIaOdzDHvtnvVUuJMujwNUivbRy6HThjjFG4Mc+3Za42sD7W527TRzF5s3CpmmVxieOoLRPj+EXX0axy9F3sTEPFAIeqdE1/0nWBxLgWh3VdYwAY7XURi52u7vFrabpY+b56HRsb896jXpLho6hrmjRm+b3N/Ec11OV0ccY1bI7OHSnrB1brwtLpRb+GBuXfifIE7Apuop3xaC9pZqY2VhPNjsseLcjupZ6SnrKl3VNHzlha67nHS5zJIzI3bGmWTsnnpN8WMfiFWJWxjSG9XCyK4LnF+m9nOLj42A2AAAwABbGTZnnCC6mx13DZHxuEkZZIxupwcLadQsD5EkDzxuCtXnhLHOY8FrmlzXA7tc27SD4gghXr+k2qSV3VMYJmNY8M72ydcZPFxPfy8UdJohM99RG0DrC57gCSLvuS4eFyVarkraMz4ccqT0e35+xDjPI7iwPxTUos2wF+4DcWPLwS3eG+Le3n4JMGAbm5vm+++PUrX2KVpqLY62D6XfjKcO/t7k3IwEWP8AqCk9ZY2Od8jcYG4XbojXFsPg55ckiQ9l3kfwJSgf08kic9l3kVMit6PVEew8glJMew8glLxD6MEIQgBCEIAQhCAEIQgPI/S4/X6z73VfnPVSFbdLbfP63f8Am6ru/wCc/kqm3iPXhaFsZZbsdB2UgEE5UIg/7Z9ymcN4bPUPLYIpJXAXIY0nSO88h61J5FBXLRFfluWwuwSo2s5t9hKRJA6NzmSNcx7TZzXgtc0+IKIRnP73VsXeqKZJrQlGBlhuPO5UOu4fazm2I7r/ABTpdj2LIfew3vhSlTWqIRcou0yuEIBsQVlkQBV3L0ZrWvA+bVALrgDq35IyQMZwD7FXtfkseBqaSMixBGCCs8J45uotP21NUuNK2hYga9lxhw8SsUZb6LhY7C5I9RTk9HJAGmWOSLWNTdQID2/2m33GR7UmeEObqa4Xxvi/+qui1JcUaZRJNcsr/ontpWX25O5nuKteATxMeI5fQdsbu7F8XP8AdKoqSqNw072Nj6j6Skstv37nv5ZWiElukY8sJNOMmbJ0i6PdWTLELsOXAZ0nvH90rWpRjG+bHP79S2fo50h0ARTG7NmuOdF/su72+5K6Q9GyAZKcXHpFgza/2m97VfKCkuKJkx5njkoZPo+5qsjrDIufDn5X5+CXbtA94O4yMA2/BYLxbPrB+BSDe4tkDlkHI5X3HmqDatfuL6u3om2BjNk1Uzdh3LDgDgi/f++5PGUDP6G/sSJGjS+wxZ3LBJGcc8fqnsFvzI9Wx7DyCUkx7DyCUvIPeBCEIAQhCAEIQgBCEIDyN0ucPn9bcf8A9dTz/wDeeqmw7yPMX9ys+l5+v1v3up/NemuA8EnrJeppY+tk0l+nUxnZbYE3eQPtDmr09DO1qQur7iD6/iuj/J29zOH8Rc24eOrtkg4a6w1cs39q1jjfQXiFLGZaileyNvpOD4pA2+Lu6t7iBcjJwonAOktRRueYHtAeAHte0PY619JIPMXO3esvjsMs+FwhV3F67aNOvrRLE+Cdy9TsIptcs89VTQNn1UkQBLahoje8NJBc0WJDyNvshFNwimjfKG08Fvn0TBqiY7Q2SKBzmtuMC73EDYXwuV0vTqtZNLL1oc6bTrD2Mcz6P+GWtt2dPK3rur3g9RxmankqYW9ZCJXTvkPzYfSRBuo6XEOsGtb2QLYsF4f+J8WrqaSpKk5VstFvoqda9fc1efB9DdjwSmkdTA08Aa2sqWaWxsaHNjZVFrXADtC8bHWOOyFrPyiUEYbSTMjYx7pJGvMbWsDg1zdOoNFiR3rVD03qzoPXBpZM6dto2D6SQPDztkESyCxx2k/WcRrq9zX6XzCLAEERLIy7JuGDBNufctvhPh3iseeM5zuKvq+vFp9bX7exTlzwcGktfb2Or1Uzf+Kxs62UvET3GIk9QG9oCQDbrDkeSruFcGgezq5KeBolZVPOtrXzTOEjPp9duwG9Zgar/SN20rSZOnlcXNLpG9klw+ijFiQWn7Pc4ppnTWsY0BsjRp1gdiMmzzqIuWk2uBb/AEFsa+BeMjBKMkmlFbvpx66Jd1vfvdMl+uxN63+Ub/X00ctFaSON9uGh7S5jS5p6u92uOW5DTjmAl8U4FTBr4m08LWwikczTGwOBdK4O1OtdwcGAG+9zdcqk6b1joTD1zerMQgsI4w4RgabBwFwS3BP65S6vpzWviax8wIaY3F2iPW/qiHs1m13AEA+PO67i+EeLg1U0kne7/wCX29Gq9Sb8Tje6Oi1sdOKypZHSU8ZpYHSOmcxnVRumYxwkdE1vaLWsFh/X6N7mwr6amgNZKaaJzY44ZtGhgz9LcAkHTfQ29h7Vz7jUvGKGR9XVMERqmiFzj82ka/SzsjQwusQ0bkW3ve9lWzdNaqZsrJJGuErOrkAZGC5rb6RgYPbdspL4T4puKU9Kipc0resXL+JVTW/TU5LPjSdr7L1GhKDf9Fd8B6QmHsvu6Pl/aZ4sPd4LU4pC0nmL/opME4IPf4+X72X2UMtM+ey+HUlT2N/4hwSKqZ1sLmtc77TfQcbbPH2XLUa6ikhdpkaWnxyDvkHmscN4lJCdUbrXtcbtcO4g7rb6HpDDUgRTNa1x+y89gn+687HwKvuM/RmKsmDT5o/dGjyHBxewxbffFikSghjrEHDt+/c5W48S6I6jeAi+/VyG1840vGFq/FaR8IcJmOjNnekMHydsfUVXKDi9TRizRyJcJ6kj2HkEpJj2HkEpeKfSAhCEAIQhACEIQAhCEB5B6Yn6/W/eqn82Rbf8gZ//ACn/ANaX3xLTumZ+v133up/Netn+Q+vih4jrmkjiZ83lGqRzWNuTHYXcQL4PsVjfKVpanYumDHQ0HF31Eo6uVsvUBzidAdTxxNjAd6JMocQ0c3X3JVb084JwunpTenp4J545KenLIWgmWVoAPYbgjHaNrXOcrjvyq1TJuK1T43tlYXR6XMcHsP0UYOki43BGO5dA+Wvj1PIygdBNDOYpjI5sUjHkBoac6SbXtZR4SVm7DovQRSw0Aoqd0UkE8hc9jXSF0DqdgJeRcuImcdV74CpOC9F6aHh/EmdVHIYZK5sb3ta54aGaoxqObgEC/gr09JaCSeCtFdTCOOnqGFrpWNkvO6ne27CbgjqHAgi9yFA4JXibhXEqmxZHM6vljLuzqi0FrH52uGrhIkcA6GU0NPSRMooJ2yNHzmWVjHPt1TniQ67l15dA0i9g7GAl9AuFRUlTxKnhjDGNlhkabkuLZog7qzf7LXB9s7OVdS8eoq6noHuq6eNsBD54Z5GsdiF8ZYWuIvZ7mm5wQLjko/Qzpbw8V3ENM0MET3QCEvIiZII4yyRzS6wPav5ixXaepyxnohRUrOGniHzSEyTz+g8B7IWPqRTiOO47LQ3OALlWcvQ2hbxaMGGPRJTSyCEgdUZInxtLgzb0ZD2dsXtfKqui1bS/8MPDnVtM2aCoy50jWskayqFQHxkntNLcXGxuk9IeknC6ri0DJ5gYoYJA2dkr4o2VD3sLQJonC1mMfm9ruA3UuJ2yPCqVlR8rEFKKa0lGKWuEp0OiiLY5Y2yFv8Vo0PvEGu0k3aeQSvky4ZTN4NW1ctNDUSM+cH6ZoddsMTXtjBN9Lb9ytflD47AeEup31cFVUOkHV9U9ryGNm1sc7TexEIDS47nvuq75O+IUx4NW0klTDBJJ84H0zwwATQtY19jlwvfa+3ku1yWRvnr0Nx6c8Jiq5eFwTNvE+d5c0E5EdNLIGk72JaAfC6VxroZTTw1UTqKCBsY+rTRNja/+GHl40ZFpNQ0nB07EFV/SvpfRRT8Mk+cwyMjneHmJ7JCwSU8sQe5rSSGgvF1jjfF+HRitqpqilqetDDBGx7JZOzE1mhrQTa7wTjAvcqssZwKmnvnIvY4ynIwDzA/BMRDHkB4eHJZjd5/srYn3MDXYlCVwGRcY28D3hPOqQT54I2O6iCQEEXHrFtrfinZIr7ePiFNN9CtxXU2HhvH54TYO1RgHsPyPMHdvqK26DpTDLGWSjq7g3DxrjO43AuPWFzAhwdjx/TZOPriGO1NOGn3fFXwztbmPJ4OM9vtoeuI9h5BKSY9h5BKXkH0AIQhACEIQAhCEAIQhAeQumJ+v1twCPndT4H+K/mFSuaCBY28HeXf/ALK+6XD6/Wfe6r856piMK5LQoctRBaQQluNrnuF0u/75LEwFjywVIjds7UfkYpB1QdWzNfNhgLYzqdoLy0Yz2WuO/JaRU9HOJ9fPw6F1RUspyAWMkeKfS4CSMlj3dWwkOB0997Xtddx6U8WpKSKjqKwvAjeDFoa515HQyM7QaMjQ56qujvGIqvh/EqwOkpo5pKhxeP40TY4I4usAaT2w2PVYHdUqTL3FHCazo9VRTNppKeVs7vQj03c/xZpuHDByCQLFTeL9FKylYJKmmkijvbWdDmgnA1FhOm5sM2yV2rj/AEkhZUcPqDBUvAdLHr+by6msmiuZGjTd2WNuBmxdvsovTplV8zqZaSaKopJSXzMlDzNC2zGydS7VpDW6dWhzQW9rc4ViysqeCLRyn/0LXnSfmc1nt1Nw3Iwc57Jzs6x9ignodWETOFNJpgcWynsWjLWCRwdnk1zTjvXpCumcOJUrA5wY6mrXOaCdLi19GGkjYkanWPLUe9UNN/L8c/69T/4cCea30CwRRxnhHQio6+nZVQzQQzvLQ9rWvcfo3yDQ0XubM7trqZxzoZI2rNLRR1FQREyQ62CNw1Fw7V9LWjs4JtfK7Jxj0+D/AHgf+JOmXccjg4vUxSte0S09NaZrHOYwtMw0yPaDo9IkE4w7IXFkkSeKLVHBeNdG6mB7I6inkjkfhgtq1km2lhZcPORgZyO9L4l0Fr6dhmlpJGxDJd2HaR3uDXEtHiRjmuw8Yi4hBUcNa0QV0DJLQPJdHM5/zeZgNRI4vaewXSF7R2izYGwO00jCW14lka97rGSFpc+OnvTxt6prnAag4DX6Lf4m3M9eRs4sSVnlltwgP/X3qYYgWjvIHmmX0xAPr96vcWjKppjZFx+/BBJHem9k456iSolMrTfPx96fbVNLHXNuz49xuoUbWuIvjZN1jMOAIwCffhWKclqVeXFuj2PHsPIJSTHsPIJSwHpghCEAIQhACEIQAhCEB5G6W/z9b97qvznqnJFvjhXnSv8Anqz73VfnPVQ5uFpS0Rkb5mIWJBcEd+EtzQsOGUo5Zv8A8oPyhR8RpoYGQSRGKRry5zmkECN7LADndwPqTPQXp4ykp56OqgdPSz679W7TI3rG6JG5Iu0gciCDfe+NGaFkBR4VVE/Md2dO4r8rLnVdLLTwaKem1jqnuGuUPb1Z1EXDbNtbfO9050i+VKF9NUw0dLJFJVlzpnzOBaC9jY3ua0ONyWMDbdkc7cjy0rOpOBDzZHduAfKrR1NRE6oj+bSRwSgyyP8AowZDFqjjse1qLGm7gCNGNyqcfKTTwT8ShdE6pp6iZz2PieAHiSGOJ7SSQQ2zPSbc74XIhv3LIwixqw8ro6zX/KpFK6jc2mkaKWXrCNbTqHUyQ6WnzkBzyCzD8qwbWy1Hzd5gmihjfHrb1jTF1lntPom4kIsbbDK5RE/CkNdcKxY4lUs00dMq/lPY19EylpnMpqRw7Ejxrc0RPgawEF1rNkcbkkkgbKwPyrUzXVBjo5Wmo0uc4yNu53VtiDi25DbNawWb3X3K5OeXmlAZHkPeu+TEj+omJa24se63s5pQJsbg89hcclm2/r5/BYa7f1/origSYL5Itmw/DJTT6XItz8/FSwbj1j3BOaOfln1pwJnFkaIEkGn8Lc1AnGHeRVpPk+AAtvyKi1TRpfsMH9/iq5x7F+OXc9hx7DyCUkx7DyCUsJ6IIQhACEIQAhCEAIQhAeTOlX89Wfe6r856qHbK16Vj69Wfe6r856qjtn/Zal8qMUvmYHkmTunZRj1psDKMIcaEBYCAV04ZOyy7kkk4WSdkAFuUAZwjVlZbugBqWHWG6bGyv+jPSZ1HHOGxiR0nVFuojQx8RcWuewtJfbVsC3xvfC6O0m9SrbOMXI9Lv/BPWODkAjBOxsc2JwditxovlFZHAyJ1GJCKZlKS6RtnNZEYrFvV3DLku03Ppu70jiPTiGSGSJtGO02payR7og5vXuB16WRgNPZa42PpNHaO66py7EXih/sakSbnPegHB9fu80nVn95x+KzD+/HCtM9aD0Yx/wBvuRM61h7c257XSXus2/PG/lyUeR3fnxvnf2KTdI5GNuxb9/UPwco9Sey/ycn2uzm+3+buCaqfRk8ne4qtlkdGev49h5BKSY9h5BKWA9QEIQgBCEIAQhCAEIQgPJPSy/z6s+91X5z1VE45q06WPIr6z73VfnPVUZMLSnoY5fMxMjllqS9yyCEFC1lrUgW71lrfFdOUKcMJJStJt3pLroAtlZbuf33rGrOyARdBQDZZOyArnopRxyyuEsMtQBEXiKAOdI4h8TeyGEE2a97j/SjdIJW6KcnPrSw7PtXRKHotTyTR6uH1cUTxLcy9ayxiY+R2p3WkxktEdg5uTe1wbti/8Mow4NdwviLXFpcGmOpBswWkdYyXLWufFcjYOzki8VkLPJNGDrn99xTtPIPL2dyxURBsj2jYPIHiAXAKOTiytutShxvQlSy3HqHnjwSXyZ9Z5Jiwt6kOdgX/AHsnEFFEkPz6jvjmkVDuy/yd7vxTJP6pud+HeR9y45aBQ1PZcew8glJMew8glLGegCEIQAhCEAIQhACEIQHkbpcD8/rMH+bqvznqnurvpXJavrPvdV+c9Vb33C0pKjJJ8zGXpBT5ssFoRoJjIKUCl9UL7oEPilMcSMByXrKSYjZBYe5d1OaCusWdfgmyshLOULFvFWPAuLvpJDLFoLzG+O0jS5umSwfgHuFvWVVoQLTY2+X5QKpzo3FlMXRh4jd1brsEkYheGnVi7GgepFV07qZNYkjpyJGzMdZjgS2o0dflrsF3VsuR3YstRCcdgrijHsS45dxyaclxcfScdWNrm5NvamGlGtY1LtkRWLIeVgu8EGyACm5fRPkfcnLDv9qbmGHZGx9y4zq3PZ0ew8glJMew8glLMbAQhCAEIQgBCEIAQhCA8i9Lv5+t+91X5r1Xv9H2f5kIWmGxkn8wydlg7oQgFhKasIXURYvkl93mhCmiLFjf1JiXdCFyQgIQhCgSFM3Hn8ESboQujqJWFlC4dBYWUIASJtj5H3IQuPY7Hc9nx7DyCUhCzmsEIQgBCEID/9k="/>
          <p:cNvSpPr>
            <a:spLocks noChangeAspect="1" noChangeArrowheads="1"/>
          </p:cNvSpPr>
          <p:nvPr/>
        </p:nvSpPr>
        <p:spPr bwMode="auto">
          <a:xfrm>
            <a:off x="325438" y="-2133600"/>
            <a:ext cx="476250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9222" name="AutoShape 6" descr="data:image/jpeg;base64,/9j/4AAQSkZJRgABAQAAAQABAAD/2wCEAAkGBxQTEhUUEhQVFBQWFhUVFxcUGBUVFRQXFBoXFhQUFRcYHyggGBolHBUUIjEiJSkrLi4uFx8zODMsNygtLisBCgoKDg0OGxAQGi0kHyQyLCwsLy8vLCwsLywsNSwsLCwsLCwvLCwsLCwsLCwsLCwsLCwsLCwsLCwsLCwsLCwsLP/AABEIAOEA4QMBIgACEQEDEQH/xAAcAAABBAMBAAAAAAAAAAAAAAAAAgMEBQEGBwj/xABIEAABAwMCAgYFCgMGBQQDAAABAAIDBBEhEjEFQQYTIlFhcTKBkbHRBxQjJEJ0obPB8DM0clJissLh8RVTc5K0FmOChCVDRP/EABoBAQADAQEBAAAAAAAAAAAAAAACAwQBBQb/xAAuEQACAgECBAQFBAMAAAAAAAAAAQIRAyExEiJBUQQTYXEFMoGh8BSRsdEVUmL/2gAMAwEAAhEDEQA/AO4oQhACEIQHlDpMPr1b96qvznqZWcNijipZI3Oc6UOMgL4nBpaGXsGdpo1Ofh2cDndRekg+vVv3qq/OkTFIztN81vxx2PMzSSckSKhvbPmrSHh8Zo3Tl5EglDAzXEAR2DfQe3gOdkXG21jetn9Mpp7LkEfotEk+hjg117Evh7bzN/pPPT9kc7+akcL4fFI6USPexzQ4s0yQgEtDyQ7rfS2b6OdznYwuFwnrQLXwTYnHo+fgU0B2nYA8AQRgu2IJuMhRatE01F9x4tOhva+07cDuZ3WUno/RiWeNj3BrH9ZdwLWEdiRwOp/ZGbb77b5TTh2G/wBR9zVhsYJyG7HcD+yVY43sUxnW49JFZ7wB2Q9wbdzXEtBOkkt7N7AXsSO5EMV3AG4BIB2wDa5T0UAvgAZ5Dz7lJoWAPbi9zYfasSMGxV0YMzzypNtHSekmmnoJGsJt1QYLlrj2yBa7cHc7Lk1Ue27PMe4LpvygYpA0c5Yx6mhxOPUPYuYTXJJv+CqinVlrauttix4nRxsjhcxzi6SJz3guicG3ZsAztNzrw7lbncCvZhrvAD3ptjc8tnf4XJxjcO8hz8V2KYm09ixhoIzSOk1kSh2kM1xWIvGL6D272c43AI8rZkRQjqWgXuIpDckXPZc7b2qkG/8AsrqnJHV3tYxPG9ycEi+cDflzU8apleZ3HToY4LRxyCbW4tLW6mWfEy5Gp3/7PS9EbZyTnYpYzUA43zpxj8CoNRGWPcO4m3vCn8Pkxp8nDyO4t4FW41zNMqzSuCcUWHC2Nc/SdQBIBsWNIuH2Pbs21wOfeo/GqYdvTewMrQSWnADtBJbjbGMZS2js/wDb/m5rMou0g9z/APCVfw2ZFkrZdd/od9j2HkEpJj2HkEpfKn3IIQhACEIQAhCEAIQhAeVOkf8APVn3qq/Oem6Qdpqd6Rfz1Z96qvznpul3b5r0sWyPH8R8zFzekVgfBZkOUlXMy9CTw8fSjIGOd7Yae7PNRc3Po7na9vVfkl3SGlcJJkhxOkbbnv8A7visMvflsTz7j4rBPZHn8FkekP6T+/xU+pBbE1t77jl3+KsuATkTsH9osabEtNnG2PYq+NwG5Ht/RO8JmAnjdcYfHz7ir0ZZapm+/KW49RFbnOPwY/4rmr2nddM+Un+Xj/64/wAD1zjNtsZ9qqxrlLsj52Rwcj/5f4XJcfPbYJBGfCzv8LrpcfPy+KLcPYxpPcrO5LY9sRuGxvsbE4/XkqsKw66wj/oNxYDFjm/P/RTjuQkm0O8RgLm67WIwR7/YfemYoyLEHIsR44yL+Kmxyb32Pw38UzLFpxyNrezZaHFXZljNpcJMZlt/6fPnyS+R22f5bKJTS2B7uzfwychSpDg7bO93JWxaZnmmmd8j2HkEpJj2HkEpfJn3iBCEIAQhCAEIQgBCEIDyr0j/AJ6s+91X5z03SntN80rpIfr1Z97qvzpE1SntN816WJ6I8fOuZjjjlA3SbrPNXGYUmwnE2VwIfOw8/gh77Fu+Q4fgD+hWDsE2Hc+51vUQQPepNnIomNJJ2xYD8T8U5E0hwNud97bWKbgflS4z2R4W8u79VdFJlE21odD6enXQteOT4n+ogj/Mub6+Vvd3D4LfZZ+u4aRuQz8Y3fALQJtsC58PV+l0S4URUuNiH/a/pf8A4XLEbvd8Usg37sO3/pcEzAMkZxf3FQ6ltcou6l1L+zFl1tBxy55GVD0926mVPoRntW0YvfSfLC6cMQT/AGT34+CsIHhw0O7wBnIxjKpnKRTz5sedvI+athOtGUZMdq0S7FuCM4zjIuUps9mnGLPx+o+CWJQcOtbGe7OM8vNMVURa032s7Pq5q3bYoVPRno6PYeQSkmPYeQSl8wfaghCEAIQhACEIQAhCEB5Q6TH69Wfe6r86RNUpy3zCX0oP16s+91X5z0xSHLfMLfjeiPLzrVj4OyWmWnZOrQjI0LTT0tqS8Izi3HC64HkPcmnNJvbcg+W2FmI4UYzkP9LvG7MZI2OdrKMpdycINt0TqaUuzt+KsobFu/s3WuUdRaQtLhY3/sgb49fgreCXexvt3ePcrMOSyrxGGmb30Oka+GSI5y7e+z7g/otUrmaSRm7HW/7bD3X9qsOiVfonaCcPuw+skj8QFI6W0+mYu2DwD4XwHLVujCuWf5+dyjtl3fofbf8AsvsVGaO3jm1x9jSf35pcUpa/TfBEndtpfax/exSqYEyOAzZktu+/VvPuNlS3bNKVJ+wwwW9p+KyH4seWB4DkkNF859trexJAAvjn3cu8/FRsnVj5KS4LFvelf6KRCh+nqOR8r8x8UqbiWhhHpXa4Ad9xy7vd5KBNJbb1/iob3Wa5wwS09x9XkuPK1oiUcEZas9ZR7DyCUkx7DyCUvDPpQQhCAEIQgBCEIAQhCA8mdKT9erPvdV+dIotK7tN81J6VH69Wfe6r86RQqc5HmtuN6I8/KtWS2HZPc1FiO375KRfK0RehjktRYWeSba5LaQpEKYwyTI3tj97p1xsfxVdUOsbX2KlvlBaD4Z9irUty2UNmFbYOa8E8v9Dv349asIZAQDc2PgPiquKUOLmO7sHHPdO8OktdpOQf3+h9alCXN7kckG4eq/gs2PsQQSCDcG3cb963niobVUbZW6tQGvABIIxI3daACPD8FtHQniYa4wuIs/LbkWDgMj1j3LTCWtGDNB1xLoUYLL6tT8Nf9lu2l179rlv7UqB0Yde78seDdrdIuxwv6fifYE/xuiEM7gCNLg9zcgixa7HqVOJdLrWBFncxgaT7v1Ci3wvUtguOOnYefpa7BdZ1jlowfGztkprGWyXcs2Hx2UZjB6XIgDngfD3IYMaSe6x5mxwoJlrj6kkho2vbusMeWdlmQjvJx3D47JpziAOZx4esrIbb2KVkK6sYkcNR35cvad0xK3sutfY4sL898qc+EE38u/xWHRBrPU7ZQ4XZasiVHqaPYeQSkmPYeQSl4574IQhACEIQAhCEAIQhAeSulX8/Wfe6r856gRHIVh0rk+vVmAfrdV+c9VrXtxe48s+9a4tUjDNczJDHbLNXy9f6JDLYs724SqoHHr29XcrlsZ65kKp6GR+jRG53WOexlh6bow0va3vID2e1Ot4XNa/Vu/jCn5E9cdorblxUmi6SPiZAwRt+ge+RrruDi6TrQ655C0jdv+WN74z/AOonF5eGMB+eiuAF9Ie0kiP+jPmqrlexp4YVuVNfwedvWOdE8NhIbIcWY42sCed7ggi9wbpA4bO1srjE4MhLWynFoy/DQfWRt3jvCu67pC50FTEI2BtQY+biYxEIwwN7zaJoJPe7a6g1HSZ7o6qMxtHzpzS43N2aXRPIaOdzDHvtnvVUuJMujwNUivbRy6HThjjFG4Mc+3Za42sD7W527TRzF5s3CpmmVxieOoLRPj+EXX0axy9F3sTEPFAIeqdE1/0nWBxLgWh3VdYwAY7XURi52u7vFrabpY+b56HRsb896jXpLho6hrmjRm+b3N/Ec11OV0ccY1bI7OHSnrB1brwtLpRb+GBuXfifIE7Apuop3xaC9pZqY2VhPNjsseLcjupZ6SnrKl3VNHzlha67nHS5zJIzI3bGmWTsnnpN8WMfiFWJWxjSG9XCyK4LnF+m9nOLj42A2AAAwABbGTZnnCC6mx13DZHxuEkZZIxupwcLadQsD5EkDzxuCtXnhLHOY8FrmlzXA7tc27SD4gghXr+k2qSV3VMYJmNY8M72ydcZPFxPfy8UdJohM99RG0DrC57gCSLvuS4eFyVarkraMz4ccqT0e35+xDjPI7iwPxTUos2wF+4DcWPLwS3eG+Le3n4JMGAbm5vm+++PUrX2KVpqLY62D6XfjKcO/t7k3IwEWP8AqCk9ZY2Od8jcYG4XbojXFsPg55ckiQ9l3kfwJSgf08kic9l3kVMit6PVEew8glJMew8glLxD6MEIQgBCEIAQhCAEIQgPI/S4/X6z73VfnPVSFbdLbfP63f8Am6ru/wCc/kqm3iPXhaFsZZbsdB2UgEE5UIg/7Z9ymcN4bPUPLYIpJXAXIY0nSO88h61J5FBXLRFfluWwuwSo2s5t9hKRJA6NzmSNcx7TZzXgtc0+IKIRnP73VsXeqKZJrQlGBlhuPO5UOu4fazm2I7r/ABTpdj2LIfew3vhSlTWqIRcou0yuEIBsQVlkQBV3L0ZrWvA+bVALrgDq35IyQMZwD7FXtfkseBqaSMixBGCCs8J45uotP21NUuNK2hYga9lxhw8SsUZb6LhY7C5I9RTk9HJAGmWOSLWNTdQID2/2m33GR7UmeEObqa4Xxvi/+qui1JcUaZRJNcsr/ontpWX25O5nuKteATxMeI5fQdsbu7F8XP8AdKoqSqNw072Nj6j6Skstv37nv5ZWiElukY8sJNOMmbJ0i6PdWTLELsOXAZ0nvH90rWpRjG+bHP79S2fo50h0ARTG7NmuOdF/su72+5K6Q9GyAZKcXHpFgza/2m97VfKCkuKJkx5njkoZPo+5qsjrDIufDn5X5+CXbtA94O4yMA2/BYLxbPrB+BSDe4tkDlkHI5X3HmqDatfuL6u3om2BjNk1Uzdh3LDgDgi/f++5PGUDP6G/sSJGjS+wxZ3LBJGcc8fqnsFvzI9Wx7DyCUkx7DyCUvIPeBCEIAQhCAEIQgBCEIDyN0ucPn9bcf8A9dTz/wDeeqmw7yPMX9ys+l5+v1v3up/NemuA8EnrJeppY+tk0l+nUxnZbYE3eQPtDmr09DO1qQur7iD6/iuj/J29zOH8Rc24eOrtkg4a6w1cs39q1jjfQXiFLGZaileyNvpOD4pA2+Lu6t7iBcjJwonAOktRRueYHtAeAHte0PY619JIPMXO3esvjsMs+FwhV3F67aNOvrRLE+Cdy9TsIptcs89VTQNn1UkQBLahoje8NJBc0WJDyNvshFNwimjfKG08Fvn0TBqiY7Q2SKBzmtuMC73EDYXwuV0vTqtZNLL1oc6bTrD2Mcz6P+GWtt2dPK3rur3g9RxmankqYW9ZCJXTvkPzYfSRBuo6XEOsGtb2QLYsF4f+J8WrqaSpKk5VstFvoqda9fc1efB9DdjwSmkdTA08Aa2sqWaWxsaHNjZVFrXADtC8bHWOOyFrPyiUEYbSTMjYx7pJGvMbWsDg1zdOoNFiR3rVD03qzoPXBpZM6dto2D6SQPDztkESyCxx2k/WcRrq9zX6XzCLAEERLIy7JuGDBNufctvhPh3iseeM5zuKvq+vFp9bX7exTlzwcGktfb2Or1Uzf+Kxs62UvET3GIk9QG9oCQDbrDkeSruFcGgezq5KeBolZVPOtrXzTOEjPp9duwG9Zgar/SN20rSZOnlcXNLpG9klw+ijFiQWn7Pc4ppnTWsY0BsjRp1gdiMmzzqIuWk2uBb/AEFsa+BeMjBKMkmlFbvpx66Jd1vfvdMl+uxN63+Ub/X00ctFaSON9uGh7S5jS5p6u92uOW5DTjmAl8U4FTBr4m08LWwikczTGwOBdK4O1OtdwcGAG+9zdcqk6b1joTD1zerMQgsI4w4RgabBwFwS3BP65S6vpzWviax8wIaY3F2iPW/qiHs1m13AEA+PO67i+EeLg1U0kne7/wCX29Gq9Sb8Tje6Oi1sdOKypZHSU8ZpYHSOmcxnVRumYxwkdE1vaLWsFh/X6N7mwr6amgNZKaaJzY44ZtGhgz9LcAkHTfQ29h7Vz7jUvGKGR9XVMERqmiFzj82ka/SzsjQwusQ0bkW3ve9lWzdNaqZsrJJGuErOrkAZGC5rb6RgYPbdspL4T4puKU9Kipc0resXL+JVTW/TU5LPjSdr7L1GhKDf9Fd8B6QmHsvu6Pl/aZ4sPd4LU4pC0nmL/opME4IPf4+X72X2UMtM+ey+HUlT2N/4hwSKqZ1sLmtc77TfQcbbPH2XLUa6ikhdpkaWnxyDvkHmscN4lJCdUbrXtcbtcO4g7rb6HpDDUgRTNa1x+y89gn+687HwKvuM/RmKsmDT5o/dGjyHBxewxbffFikSghjrEHDt+/c5W48S6I6jeAi+/VyG1840vGFq/FaR8IcJmOjNnekMHydsfUVXKDi9TRizRyJcJ6kj2HkEpJj2HkEpeKfSAhCEAIQhACEIQAhCEB5B6Yn6/W/eqn82Rbf8gZ//ACn/ANaX3xLTumZ+v133up/Netn+Q+vih4jrmkjiZ83lGqRzWNuTHYXcQL4PsVjfKVpanYumDHQ0HF31Eo6uVsvUBzidAdTxxNjAd6JMocQ0c3X3JVb084JwunpTenp4J545KenLIWgmWVoAPYbgjHaNrXOcrjvyq1TJuK1T43tlYXR6XMcHsP0UYOki43BGO5dA+Wvj1PIygdBNDOYpjI5sUjHkBoac6SbXtZR4SVm7DovQRSw0Aoqd0UkE8hc9jXSF0DqdgJeRcuImcdV74CpOC9F6aHh/EmdVHIYZK5sb3ta54aGaoxqObgEC/gr09JaCSeCtFdTCOOnqGFrpWNkvO6ne27CbgjqHAgi9yFA4JXibhXEqmxZHM6vljLuzqi0FrH52uGrhIkcA6GU0NPSRMooJ2yNHzmWVjHPt1TniQ67l15dA0i9g7GAl9AuFRUlTxKnhjDGNlhkabkuLZog7qzf7LXB9s7OVdS8eoq6noHuq6eNsBD54Z5GsdiF8ZYWuIvZ7mm5wQLjko/Qzpbw8V3ENM0MET3QCEvIiZII4yyRzS6wPav5ixXaepyxnohRUrOGniHzSEyTz+g8B7IWPqRTiOO47LQ3OALlWcvQ2hbxaMGGPRJTSyCEgdUZInxtLgzb0ZD2dsXtfKqui1bS/8MPDnVtM2aCoy50jWskayqFQHxkntNLcXGxuk9IeknC6ri0DJ5gYoYJA2dkr4o2VD3sLQJonC1mMfm9ruA3UuJ2yPCqVlR8rEFKKa0lGKWuEp0OiiLY5Y2yFv8Vo0PvEGu0k3aeQSvky4ZTN4NW1ctNDUSM+cH6ZoddsMTXtjBN9Lb9ytflD47AeEup31cFVUOkHV9U9ryGNm1sc7TexEIDS47nvuq75O+IUx4NW0klTDBJJ84H0zwwATQtY19jlwvfa+3ku1yWRvnr0Nx6c8Jiq5eFwTNvE+d5c0E5EdNLIGk72JaAfC6VxroZTTw1UTqKCBsY+rTRNja/+GHl40ZFpNQ0nB07EFV/SvpfRRT8Mk+cwyMjneHmJ7JCwSU8sQe5rSSGgvF1jjfF+HRitqpqilqetDDBGx7JZOzE1mhrQTa7wTjAvcqssZwKmnvnIvY4ynIwDzA/BMRDHkB4eHJZjd5/srYn3MDXYlCVwGRcY28D3hPOqQT54I2O6iCQEEXHrFtrfinZIr7ePiFNN9CtxXU2HhvH54TYO1RgHsPyPMHdvqK26DpTDLGWSjq7g3DxrjO43AuPWFzAhwdjx/TZOPriGO1NOGn3fFXwztbmPJ4OM9vtoeuI9h5BKSY9h5BKXkH0AIQhACEIQAhCEAIQhAeQumJ+v1twCPndT4H+K/mFSuaCBY28HeXf/ALK+6XD6/Wfe6r856piMK5LQoctRBaQQluNrnuF0u/75LEwFjywVIjds7UfkYpB1QdWzNfNhgLYzqdoLy0Yz2WuO/JaRU9HOJ9fPw6F1RUspyAWMkeKfS4CSMlj3dWwkOB0997Xtddx6U8WpKSKjqKwvAjeDFoa515HQyM7QaMjQ56qujvGIqvh/EqwOkpo5pKhxeP40TY4I4usAaT2w2PVYHdUqTL3FHCazo9VRTNppKeVs7vQj03c/xZpuHDByCQLFTeL9FKylYJKmmkijvbWdDmgnA1FhOm5sM2yV2rj/AEkhZUcPqDBUvAdLHr+by6msmiuZGjTd2WNuBmxdvsovTplV8zqZaSaKopJSXzMlDzNC2zGydS7VpDW6dWhzQW9rc4ViysqeCLRyn/0LXnSfmc1nt1Nw3Iwc57Jzs6x9ignodWETOFNJpgcWynsWjLWCRwdnk1zTjvXpCumcOJUrA5wY6mrXOaCdLi19GGkjYkanWPLUe9UNN/L8c/69T/4cCea30CwRRxnhHQio6+nZVQzQQzvLQ9rWvcfo3yDQ0XubM7trqZxzoZI2rNLRR1FQREyQ62CNw1Fw7V9LWjs4JtfK7Jxj0+D/AHgf+JOmXccjg4vUxSte0S09NaZrHOYwtMw0yPaDo9IkE4w7IXFkkSeKLVHBeNdG6mB7I6inkjkfhgtq1km2lhZcPORgZyO9L4l0Fr6dhmlpJGxDJd2HaR3uDXEtHiRjmuw8Yi4hBUcNa0QV0DJLQPJdHM5/zeZgNRI4vaewXSF7R2izYGwO00jCW14lka97rGSFpc+OnvTxt6prnAag4DX6Lf4m3M9eRs4sSVnlltwgP/X3qYYgWjvIHmmX0xAPr96vcWjKppjZFx+/BBJHem9k456iSolMrTfPx96fbVNLHXNuz49xuoUbWuIvjZN1jMOAIwCffhWKclqVeXFuj2PHsPIJSTHsPIJSwHpghCEAIQhACEIQAhCEB5G6W/z9b97qvznqnJFvjhXnSv8Anqz73VfnPVQ5uFpS0Rkb5mIWJBcEd+EtzQsOGUo5Zv8A8oPyhR8RpoYGQSRGKRry5zmkECN7LADndwPqTPQXp4ykp56OqgdPSz679W7TI3rG6JG5Iu0gciCDfe+NGaFkBR4VVE/Md2dO4r8rLnVdLLTwaKem1jqnuGuUPb1Z1EXDbNtbfO9050i+VKF9NUw0dLJFJVlzpnzOBaC9jY3ua0ONyWMDbdkc7cjy0rOpOBDzZHduAfKrR1NRE6oj+bSRwSgyyP8AowZDFqjjse1qLGm7gCNGNyqcfKTTwT8ShdE6pp6iZz2PieAHiSGOJ7SSQQ2zPSbc74XIhv3LIwixqw8ro6zX/KpFK6jc2mkaKWXrCNbTqHUyQ6WnzkBzyCzD8qwbWy1Hzd5gmihjfHrb1jTF1lntPom4kIsbbDK5RE/CkNdcKxY4lUs00dMq/lPY19EylpnMpqRw7Ejxrc0RPgawEF1rNkcbkkkgbKwPyrUzXVBjo5Wmo0uc4yNu53VtiDi25DbNawWb3X3K5OeXmlAZHkPeu+TEj+omJa24se63s5pQJsbg89hcclm2/r5/BYa7f1/origSYL5Itmw/DJTT6XItz8/FSwbj1j3BOaOfln1pwJnFkaIEkGn8Lc1AnGHeRVpPk+AAtvyKi1TRpfsMH9/iq5x7F+OXc9hx7DyCUkx7DyCUsJ6IIQhACEIQAhCEAIQhAeTOlX89Wfe6r856qHbK16Vj69Wfe6r856qjtn/Zal8qMUvmYHkmTunZRj1psDKMIcaEBYCAV04ZOyy7kkk4WSdkAFuUAZwjVlZbugBqWHWG6bGyv+jPSZ1HHOGxiR0nVFuojQx8RcWuewtJfbVsC3xvfC6O0m9SrbOMXI9Lv/BPWODkAjBOxsc2JwditxovlFZHAyJ1GJCKZlKS6RtnNZEYrFvV3DLku03Ppu70jiPTiGSGSJtGO02payR7og5vXuB16WRgNPZa42PpNHaO66py7EXih/sakSbnPegHB9fu80nVn95x+KzD+/HCtM9aD0Yx/wBvuRM61h7c257XSXus2/PG/lyUeR3fnxvnf2KTdI5GNuxb9/UPwco9Sey/ycn2uzm+3+buCaqfRk8ne4qtlkdGev49h5BKSY9h5BKWA9QEIQgBCEIAQhCAEIQgPJPSy/z6s+91X5z1VE45q06WPIr6z73VfnPVUZMLSnoY5fMxMjllqS9yyCEFC1lrUgW71lrfFdOUKcMJJStJt3pLroAtlZbuf33rGrOyARdBQDZZOyArnopRxyyuEsMtQBEXiKAOdI4h8TeyGEE2a97j/SjdIJW6KcnPrSw7PtXRKHotTyTR6uH1cUTxLcy9ayxiY+R2p3WkxktEdg5uTe1wbti/8Mow4NdwviLXFpcGmOpBswWkdYyXLWufFcjYOzki8VkLPJNGDrn99xTtPIPL2dyxURBsj2jYPIHiAXAKOTiytutShxvQlSy3HqHnjwSXyZ9Z5Jiwt6kOdgX/AHsnEFFEkPz6jvjmkVDuy/yd7vxTJP6pud+HeR9y45aBQ1PZcew8glJMew8glLGegCEIQAhCEAIQhACEIQHkbpcD8/rMH+bqvznqnurvpXJavrPvdV+c9Vb33C0pKjJJ8zGXpBT5ssFoRoJjIKUCl9UL7oEPilMcSMByXrKSYjZBYe5d1OaCusWdfgmyshLOULFvFWPAuLvpJDLFoLzG+O0jS5umSwfgHuFvWVVoQLTY2+X5QKpzo3FlMXRh4jd1brsEkYheGnVi7GgepFV07qZNYkjpyJGzMdZjgS2o0dflrsF3VsuR3YstRCcdgrijHsS45dxyaclxcfScdWNrm5NvamGlGtY1LtkRWLIeVgu8EGyACm5fRPkfcnLDv9qbmGHZGx9y4zq3PZ0ew8glJMew8glLMbAQhCAEIQgBCEIAQhCA8i9Lv5+t+91X5r1Xv9H2f5kIWmGxkn8wydlg7oQgFhKasIXURYvkl93mhCmiLFjf1JiXdCFyQgIQhCgSFM3Hn8ESboQujqJWFlC4dBYWUIASJtj5H3IQuPY7Hc9nx7DyCUhCzmsEIQgBCEID/9k="/>
          <p:cNvSpPr>
            <a:spLocks noChangeAspect="1" noChangeArrowheads="1"/>
          </p:cNvSpPr>
          <p:nvPr/>
        </p:nvSpPr>
        <p:spPr bwMode="auto">
          <a:xfrm>
            <a:off x="477838" y="-1981200"/>
            <a:ext cx="476250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pic>
        <p:nvPicPr>
          <p:cNvPr id="9223" name="Picture 8" descr="http://isuba.s8.com.br/produtos/01/00/item/7103/5/7103565G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488" y="1844675"/>
            <a:ext cx="476250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885255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extra-imagens.com.br/Control/ArquivoExibir.aspx?IdArquivo=443873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333375"/>
            <a:ext cx="5695950" cy="583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PT" dirty="0" smtClean="0">
                <a:solidFill>
                  <a:schemeClr val="tx2">
                    <a:lumMod val="75000"/>
                  </a:schemeClr>
                </a:solidFill>
              </a:rPr>
              <a:t>Bibliografia</a:t>
            </a:r>
            <a:endParaRPr lang="pt-BR" dirty="0" smtClean="0"/>
          </a:p>
        </p:txBody>
      </p:sp>
      <p:sp>
        <p:nvSpPr>
          <p:cNvPr id="10244" name="Espaço Reservado para Conteúdo 2"/>
          <p:cNvSpPr>
            <a:spLocks noGrp="1"/>
          </p:cNvSpPr>
          <p:nvPr>
            <p:ph idx="1"/>
          </p:nvPr>
        </p:nvSpPr>
        <p:spPr>
          <a:xfrm>
            <a:off x="179388" y="1641475"/>
            <a:ext cx="4546600" cy="4530725"/>
          </a:xfrm>
        </p:spPr>
        <p:txBody>
          <a:bodyPr/>
          <a:lstStyle/>
          <a:p>
            <a:r>
              <a:rPr lang="pt-BR" altLang="pt-BR" smtClean="0"/>
              <a:t>FIGUEIREDO, A.M ; SOUZA, S.R.G. </a:t>
            </a:r>
            <a:r>
              <a:rPr lang="pt-BR" altLang="pt-BR" b="1" smtClean="0"/>
              <a:t>Como elaborar projetos, monografias, dissertações e teses: da redação científica à apresentação do texto final. </a:t>
            </a:r>
            <a:r>
              <a:rPr lang="pt-BR" altLang="pt-BR" smtClean="0"/>
              <a:t>Rio de Janeiro: Lumen Júris, 2011. </a:t>
            </a:r>
          </a:p>
        </p:txBody>
      </p:sp>
    </p:spTree>
    <p:extLst>
      <p:ext uri="{BB962C8B-B14F-4D97-AF65-F5344CB8AC3E}">
        <p14:creationId xmlns:p14="http://schemas.microsoft.com/office/powerpoint/2010/main" val="220513182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Algumas Recomendações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400" b="1" dirty="0"/>
              <a:t>1. Leia sobre o que já </a:t>
            </a:r>
            <a:r>
              <a:rPr lang="pt-BR" sz="2400" b="1" dirty="0" smtClean="0"/>
              <a:t>foi feito</a:t>
            </a:r>
            <a:endParaRPr lang="pt-BR" sz="2400" dirty="0"/>
          </a:p>
          <a:p>
            <a:r>
              <a:rPr lang="pt-BR" sz="2400" dirty="0"/>
              <a:t>Antes de começar um </a:t>
            </a:r>
            <a:r>
              <a:rPr lang="pt-BR" sz="2400" dirty="0" smtClean="0"/>
              <a:t>artigo, </a:t>
            </a:r>
            <a:r>
              <a:rPr lang="pt-BR" sz="2400" dirty="0"/>
              <a:t>é importante checar </a:t>
            </a:r>
            <a:r>
              <a:rPr lang="pt-BR" sz="2400" dirty="0" smtClean="0"/>
              <a:t>diversos </a:t>
            </a:r>
            <a:r>
              <a:rPr lang="pt-BR" sz="2400" dirty="0"/>
              <a:t>conteúdos da área para conhecer tudo o que já foi falado sobre o tema. </a:t>
            </a:r>
            <a:endParaRPr lang="pt-BR" sz="2400" dirty="0" smtClean="0"/>
          </a:p>
          <a:p>
            <a:r>
              <a:rPr lang="pt-BR" sz="2400" dirty="0" smtClean="0"/>
              <a:t>É </a:t>
            </a:r>
            <a:r>
              <a:rPr lang="pt-BR" sz="2400" dirty="0"/>
              <a:t>preciso fazer um levantamento de publicações que podem ser utilizadas para dar base ao seu projeto</a:t>
            </a:r>
            <a:r>
              <a:rPr lang="pt-BR" sz="2400" dirty="0" smtClean="0"/>
              <a:t>.</a:t>
            </a:r>
          </a:p>
          <a:p>
            <a:r>
              <a:rPr lang="pt-BR" sz="2400" dirty="0" smtClean="0"/>
              <a:t>Para isso o ideal e organizar uma pasta com todos os artigos que podem ter serventia.</a:t>
            </a:r>
          </a:p>
          <a:p>
            <a:r>
              <a:rPr lang="pt-BR" sz="2400" dirty="0" smtClean="0"/>
              <a:t>A pesquisa não poderá ser realizada num só local muito menos em um único dia.</a:t>
            </a:r>
            <a:endParaRPr lang="pt-BR" sz="2400" dirty="0"/>
          </a:p>
          <a:p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74023928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altLang="pt-BR" smtClean="0"/>
              <a:t>Biblioteca Digital da Unicamp</a:t>
            </a:r>
          </a:p>
        </p:txBody>
      </p:sp>
      <p:sp>
        <p:nvSpPr>
          <p:cNvPr id="40963" name="Marcador de Posição do Rodapé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pt-BR" altLang="pt-BR" smtClean="0"/>
              <a:t>Pesquisa Escolar na Internet</a:t>
            </a:r>
          </a:p>
        </p:txBody>
      </p:sp>
      <p:pic>
        <p:nvPicPr>
          <p:cNvPr id="4096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628775"/>
            <a:ext cx="8435975" cy="508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822280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z="4000" smtClean="0"/>
              <a:t>Pesquisa no Repositorium</a:t>
            </a:r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628775"/>
            <a:ext cx="7373937" cy="484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599959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altLang="pt-BR" smtClean="0"/>
              <a:t>Biblioteca Digital da USP</a:t>
            </a:r>
          </a:p>
        </p:txBody>
      </p:sp>
      <p:sp>
        <p:nvSpPr>
          <p:cNvPr id="41987" name="Marcador de Posição do Rodapé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pt-BR" altLang="pt-BR" smtClean="0"/>
              <a:t>Pesquisa Escolar na Internet</a:t>
            </a:r>
          </a:p>
        </p:txBody>
      </p:sp>
      <p:pic>
        <p:nvPicPr>
          <p:cNvPr id="41988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1508125"/>
            <a:ext cx="5040313" cy="534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621089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1">
  <a:themeElements>
    <a:clrScheme name="Nível 6">
      <a:dk1>
        <a:srgbClr val="000000"/>
      </a:dk1>
      <a:lt1>
        <a:srgbClr val="FFFFFF"/>
      </a:lt1>
      <a:dk2>
        <a:srgbClr val="666699"/>
      </a:dk2>
      <a:lt2>
        <a:srgbClr val="FFCC00"/>
      </a:lt2>
      <a:accent1>
        <a:srgbClr val="FF9900"/>
      </a:accent1>
      <a:accent2>
        <a:srgbClr val="FF0000"/>
      </a:accent2>
      <a:accent3>
        <a:srgbClr val="FFFFFF"/>
      </a:accent3>
      <a:accent4>
        <a:srgbClr val="000000"/>
      </a:accent4>
      <a:accent5>
        <a:srgbClr val="FFCAAA"/>
      </a:accent5>
      <a:accent6>
        <a:srgbClr val="E70000"/>
      </a:accent6>
      <a:hlink>
        <a:srgbClr val="666699"/>
      </a:hlink>
      <a:folHlink>
        <a:srgbClr val="999966"/>
      </a:folHlink>
    </a:clrScheme>
    <a:fontScheme name="Nível">
      <a:majorFont>
        <a:latin typeface="Garamond"/>
        <a:ea typeface=""/>
        <a:cs typeface=""/>
      </a:majorFont>
      <a:minorFont>
        <a:latin typeface="Verdana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í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í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í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í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í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í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í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í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Tema1</Template>
  <TotalTime>437</TotalTime>
  <Words>1872</Words>
  <Application>Microsoft Office PowerPoint</Application>
  <PresentationFormat>Apresentação na tela (4:3)</PresentationFormat>
  <Paragraphs>256</Paragraphs>
  <Slides>58</Slides>
  <Notes>2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58</vt:i4>
      </vt:variant>
    </vt:vector>
  </HeadingPairs>
  <TitlesOfParts>
    <vt:vector size="60" baseType="lpstr">
      <vt:lpstr>Tema1</vt:lpstr>
      <vt:lpstr>Imagem de bitmap</vt:lpstr>
      <vt:lpstr>Como Elaborar um Artigo Científico?</vt:lpstr>
      <vt:lpstr>Introdução</vt:lpstr>
      <vt:lpstr>O que é uma artigo cientifico?</vt:lpstr>
      <vt:lpstr>Introdução</vt:lpstr>
      <vt:lpstr>Apresentação do PowerPoint</vt:lpstr>
      <vt:lpstr>Algumas Recomendações</vt:lpstr>
      <vt:lpstr>Biblioteca Digital da Unicamp</vt:lpstr>
      <vt:lpstr>Pesquisa no Repositorium</vt:lpstr>
      <vt:lpstr>Biblioteca Digital da USP</vt:lpstr>
      <vt:lpstr>Google Livros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Extratos das Revistas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Academia.edu</vt:lpstr>
      <vt:lpstr>Apresentação do PowerPoint</vt:lpstr>
      <vt:lpstr>Como iniciar uma pesquisa?</vt:lpstr>
      <vt:lpstr>Qual o esquema geral de uma Pesquisa/artigo?</vt:lpstr>
      <vt:lpstr>Fases da Investigação</vt:lpstr>
      <vt:lpstr>Artigo Científico</vt:lpstr>
      <vt:lpstr>Apresentação do PowerPoint</vt:lpstr>
      <vt:lpstr>Artigo (continuação)</vt:lpstr>
      <vt:lpstr>Artigo (Continuação)</vt:lpstr>
      <vt:lpstr>Artigo (Continuação)</vt:lpstr>
      <vt:lpstr>Modalidades de Pesquisa: Quanto aos procedimentos </vt:lpstr>
      <vt:lpstr>Tipo de Pesquisa: Quanto aos objetivos</vt:lpstr>
      <vt:lpstr>Tipo de Pesquisa: Quanto à forma de Abordagem </vt:lpstr>
      <vt:lpstr>Tipos de Artigos</vt:lpstr>
      <vt:lpstr>Artigo Bibliográfico – Revisão de Literatura</vt:lpstr>
      <vt:lpstr>Apresentação do PowerPoint</vt:lpstr>
      <vt:lpstr>Artigo Bibliográfico – Com Análise de Dados</vt:lpstr>
      <vt:lpstr>Apresentação do PowerPoint</vt:lpstr>
      <vt:lpstr>Apresentação do PowerPoint</vt:lpstr>
      <vt:lpstr>Apresentação do PowerPoint</vt:lpstr>
      <vt:lpstr>Artigo Empírico</vt:lpstr>
      <vt:lpstr>Apresentação do PowerPoint</vt:lpstr>
      <vt:lpstr>Apresentação do PowerPoint</vt:lpstr>
      <vt:lpstr>Artigo Revisão Sistemática</vt:lpstr>
      <vt:lpstr>Apresentação do PowerPoint</vt:lpstr>
      <vt:lpstr>Apresentação do PowerPoint</vt:lpstr>
      <vt:lpstr>Apresentação do PowerPoint</vt:lpstr>
      <vt:lpstr>Revisão Sistemática</vt:lpstr>
      <vt:lpstr>Ao Final Quadro Síntese .....</vt:lpstr>
      <vt:lpstr>Linguagem</vt:lpstr>
      <vt:lpstr>Bibliografia</vt:lpstr>
      <vt:lpstr>Bibliografia</vt:lpstr>
      <vt:lpstr>http://www.pgtur.uff.br/sites/default/files/como_elaborar_projeto_de_pesquisa_-_antonio_carlos_gil.pdf</vt:lpstr>
      <vt:lpstr>Bibliografia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Como Elaborar o Artigo Científico?</dc:title>
  <dc:creator>Joao Batista Junior</dc:creator>
  <cp:lastModifiedBy>Joao Batista Junior</cp:lastModifiedBy>
  <cp:revision>18</cp:revision>
  <dcterms:created xsi:type="dcterms:W3CDTF">2015-10-28T20:51:47Z</dcterms:created>
  <dcterms:modified xsi:type="dcterms:W3CDTF">2015-12-23T23:57:19Z</dcterms:modified>
</cp:coreProperties>
</file>